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0" r:id="rId1"/>
  </p:sldMasterIdLst>
  <p:sldIdLst>
    <p:sldId id="256" r:id="rId2"/>
    <p:sldId id="257" r:id="rId3"/>
    <p:sldId id="258" r:id="rId4"/>
    <p:sldId id="263" r:id="rId5"/>
    <p:sldId id="264" r:id="rId6"/>
    <p:sldId id="267" r:id="rId7"/>
    <p:sldId id="268" r:id="rId8"/>
    <p:sldId id="269" r:id="rId9"/>
    <p:sldId id="270" r:id="rId10"/>
    <p:sldId id="265" r:id="rId11"/>
    <p:sldId id="266" r:id="rId12"/>
    <p:sldId id="261" r:id="rId13"/>
    <p:sldId id="262" r:id="rId14"/>
    <p:sldId id="259" r:id="rId15"/>
    <p:sldId id="260" r:id="rId16"/>
    <p:sldId id="271" r:id="rId17"/>
    <p:sldId id="272" r:id="rId18"/>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62" d="100"/>
          <a:sy n="62" d="100"/>
        </p:scale>
        <p:origin x="178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25" name="Group 24"/>
          <p:cNvGrpSpPr/>
          <p:nvPr/>
        </p:nvGrpSpPr>
        <p:grpSpPr>
          <a:xfrm>
            <a:off x="152400" y="1"/>
            <a:ext cx="2833688" cy="9906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304755" y="1320802"/>
            <a:ext cx="5210345" cy="5038606"/>
          </a:xfrm>
        </p:spPr>
        <p:txBody>
          <a:bodyPr anchor="b">
            <a:normAutofit/>
          </a:bodyPr>
          <a:lstStyle>
            <a:lvl1pPr algn="r">
              <a:defRPr sz="4050">
                <a:effectLst/>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193179" y="6359407"/>
            <a:ext cx="4321922" cy="1970989"/>
          </a:xfrm>
        </p:spPr>
        <p:txBody>
          <a:bodyPr anchor="t">
            <a:normAutofit/>
          </a:bodyPr>
          <a:lstStyle>
            <a:lvl1pPr marL="0" indent="0" algn="r">
              <a:buNone/>
              <a:defRPr sz="13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5494330" y="8836153"/>
            <a:ext cx="643105" cy="527403"/>
          </a:xfrm>
        </p:spPr>
        <p:txBody>
          <a:bodyPr/>
          <a:lstStyle/>
          <a:p>
            <a:fld id="{96DFF08F-DC6B-4601-B491-B0F83F6DD2DA}" type="datetimeFigureOut">
              <a:rPr lang="en-US" smtClean="0"/>
              <a:t>4/12/2018</a:t>
            </a:fld>
            <a:endParaRPr lang="en-US" dirty="0"/>
          </a:p>
        </p:txBody>
      </p:sp>
      <p:sp>
        <p:nvSpPr>
          <p:cNvPr id="5" name="Footer Placeholder 4"/>
          <p:cNvSpPr>
            <a:spLocks noGrp="1"/>
          </p:cNvSpPr>
          <p:nvPr>
            <p:ph type="ftr" sz="quarter" idx="11"/>
          </p:nvPr>
        </p:nvSpPr>
        <p:spPr>
          <a:xfrm>
            <a:off x="2717800" y="8836153"/>
            <a:ext cx="2707079" cy="527403"/>
          </a:xfrm>
        </p:spPr>
        <p:txBody>
          <a:bodyPr/>
          <a:lstStyle/>
          <a:p>
            <a:endParaRPr lang="en-US" dirty="0"/>
          </a:p>
        </p:txBody>
      </p:sp>
      <p:sp>
        <p:nvSpPr>
          <p:cNvPr id="6" name="Slide Number Placeholder 5"/>
          <p:cNvSpPr>
            <a:spLocks noGrp="1"/>
          </p:cNvSpPr>
          <p:nvPr>
            <p:ph type="sldNum" sz="quarter" idx="12"/>
          </p:nvPr>
        </p:nvSpPr>
        <p:spPr>
          <a:xfrm>
            <a:off x="6206490" y="8836153"/>
            <a:ext cx="308610" cy="527403"/>
          </a:xfrm>
        </p:spPr>
        <p:txBody>
          <a:bodyPr/>
          <a:lstStyle/>
          <a:p>
            <a:fld id="{4FAB73BC-B049-4115-A692-8D63A059BFB8}" type="slidenum">
              <a:rPr lang="en-US" smtClean="0"/>
              <a:t>‹#›</a:t>
            </a:fld>
            <a:endParaRPr lang="en-US" dirty="0"/>
          </a:p>
        </p:txBody>
      </p:sp>
      <p:sp>
        <p:nvSpPr>
          <p:cNvPr id="23" name="Freeform 12"/>
          <p:cNvSpPr/>
          <p:nvPr/>
        </p:nvSpPr>
        <p:spPr bwMode="auto">
          <a:xfrm>
            <a:off x="152400" y="5448300"/>
            <a:ext cx="271463" cy="130705"/>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420291" y="5585884"/>
            <a:ext cx="46435" cy="116947"/>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1737909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35143" y="6836360"/>
            <a:ext cx="5636993" cy="818622"/>
          </a:xfrm>
        </p:spPr>
        <p:txBody>
          <a:bodyPr anchor="b">
            <a:normAutofit/>
          </a:bodyPr>
          <a:lstStyle>
            <a:lvl1pPr algn="ctr">
              <a:defRPr sz="18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342482" y="1346384"/>
            <a:ext cx="4628299" cy="45716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ja-JP" altLang="en-US" smtClean="0"/>
              <a:t>図を追加</a:t>
            </a:r>
            <a:endParaRPr lang="en-US" dirty="0"/>
          </a:p>
        </p:txBody>
      </p:sp>
      <p:sp>
        <p:nvSpPr>
          <p:cNvPr id="4" name="Text Placeholder 3"/>
          <p:cNvSpPr>
            <a:spLocks noGrp="1"/>
          </p:cNvSpPr>
          <p:nvPr>
            <p:ph type="body" sz="half" idx="2"/>
          </p:nvPr>
        </p:nvSpPr>
        <p:spPr>
          <a:xfrm>
            <a:off x="835143" y="7654982"/>
            <a:ext cx="5636993" cy="713140"/>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6DFF08F-DC6B-4601-B491-B0F83F6DD2DA}" type="datetimeFigureOut">
              <a:rPr lang="en-US" smtClean="0"/>
              <a:pPr/>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20994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35144" y="990600"/>
            <a:ext cx="5636993" cy="4402667"/>
          </a:xfrm>
        </p:spPr>
        <p:txBody>
          <a:bodyPr anchor="ctr">
            <a:normAutofit/>
          </a:bodyPr>
          <a:lstStyle>
            <a:lvl1pPr algn="ctr">
              <a:defRPr sz="2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5143" y="6273800"/>
            <a:ext cx="5636994" cy="2091267"/>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6DFF08F-DC6B-4601-B491-B0F83F6DD2DA}" type="datetimeFigureOut">
              <a:rPr lang="en-US" smtClean="0"/>
              <a:pPr/>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54258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727066" y="1246589"/>
            <a:ext cx="342989"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6129148" y="4072465"/>
            <a:ext cx="342989"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070056" y="990602"/>
            <a:ext cx="5230586" cy="3962399"/>
          </a:xfrm>
        </p:spPr>
        <p:txBody>
          <a:bodyPr anchor="ctr">
            <a:normAutofit/>
          </a:bodyPr>
          <a:lstStyle>
            <a:lvl1pPr algn="ctr">
              <a:defRPr sz="24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1198676" y="4952999"/>
            <a:ext cx="4973346" cy="550333"/>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835143" y="6273800"/>
            <a:ext cx="5636993" cy="2091267"/>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6DFF08F-DC6B-4601-B491-B0F83F6DD2DA}" type="datetimeFigureOut">
              <a:rPr lang="en-US" smtClean="0"/>
              <a:pPr/>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22786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35144" y="4779061"/>
            <a:ext cx="5636992" cy="2121600"/>
          </a:xfrm>
        </p:spPr>
        <p:txBody>
          <a:bodyPr anchor="b">
            <a:normAutofit/>
          </a:bodyPr>
          <a:lstStyle>
            <a:lvl1pPr algn="r">
              <a:defRPr sz="2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5143" y="6900661"/>
            <a:ext cx="5636993" cy="12428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6DFF08F-DC6B-4601-B491-B0F83F6DD2DA}" type="datetimeFigureOut">
              <a:rPr lang="en-US" smtClean="0"/>
              <a:pPr/>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78389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727066" y="1246589"/>
            <a:ext cx="342989"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6129148" y="4072465"/>
            <a:ext cx="342989"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070056" y="990602"/>
            <a:ext cx="5230586" cy="3962399"/>
          </a:xfrm>
        </p:spPr>
        <p:txBody>
          <a:bodyPr anchor="ctr">
            <a:normAutofit/>
          </a:bodyPr>
          <a:lstStyle>
            <a:lvl1pPr algn="ctr">
              <a:defRPr sz="2400" b="0" cap="none">
                <a:solidFill>
                  <a:schemeClr val="tx1"/>
                </a:solidFill>
              </a:defRPr>
            </a:lvl1pPr>
          </a:lstStyle>
          <a:p>
            <a:r>
              <a:rPr lang="ja-JP" altLang="en-US" smtClean="0"/>
              <a:t>マスター タイトルの書式設定</a:t>
            </a:r>
            <a:endParaRPr lang="en-US" dirty="0"/>
          </a:p>
        </p:txBody>
      </p:sp>
      <p:sp>
        <p:nvSpPr>
          <p:cNvPr id="10" name="Text Placeholder 9"/>
          <p:cNvSpPr>
            <a:spLocks noGrp="1"/>
          </p:cNvSpPr>
          <p:nvPr>
            <p:ph type="body" sz="quarter" idx="13"/>
          </p:nvPr>
        </p:nvSpPr>
        <p:spPr>
          <a:xfrm>
            <a:off x="835144" y="5613400"/>
            <a:ext cx="5636993" cy="1284111"/>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835143" y="6897511"/>
            <a:ext cx="5636993" cy="1467556"/>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6DFF08F-DC6B-4601-B491-B0F83F6DD2DA}" type="datetimeFigureOut">
              <a:rPr lang="en-US" smtClean="0"/>
              <a:pPr/>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99832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835144" y="990602"/>
            <a:ext cx="5636993" cy="3939469"/>
          </a:xfrm>
        </p:spPr>
        <p:txBody>
          <a:bodyPr vert="horz" lIns="91440" tIns="45720" rIns="91440" bIns="45720" rtlCol="0" anchor="ctr">
            <a:normAutofit/>
          </a:bodyPr>
          <a:lstStyle>
            <a:lvl1pPr>
              <a:defRPr lang="en-US" b="0" dirty="0"/>
            </a:lvl1pPr>
          </a:lstStyle>
          <a:p>
            <a:pPr marL="0" lvl="0"/>
            <a:r>
              <a:rPr lang="ja-JP" altLang="en-US" smtClean="0"/>
              <a:t>マスター タイトルの書式設定</a:t>
            </a:r>
            <a:endParaRPr lang="en-US" dirty="0"/>
          </a:p>
        </p:txBody>
      </p:sp>
      <p:sp>
        <p:nvSpPr>
          <p:cNvPr id="10" name="Text Placeholder 9"/>
          <p:cNvSpPr>
            <a:spLocks noGrp="1"/>
          </p:cNvSpPr>
          <p:nvPr>
            <p:ph type="body" sz="quarter" idx="13"/>
          </p:nvPr>
        </p:nvSpPr>
        <p:spPr>
          <a:xfrm>
            <a:off x="835143" y="5063067"/>
            <a:ext cx="5636994" cy="1210733"/>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ja-JP" altLang="en-US" smtClean="0"/>
              <a:t>マスター テキストの書式設定</a:t>
            </a:r>
          </a:p>
        </p:txBody>
      </p:sp>
      <p:sp>
        <p:nvSpPr>
          <p:cNvPr id="3" name="Text Placeholder 2"/>
          <p:cNvSpPr>
            <a:spLocks noGrp="1"/>
          </p:cNvSpPr>
          <p:nvPr>
            <p:ph type="body" idx="1"/>
          </p:nvPr>
        </p:nvSpPr>
        <p:spPr>
          <a:xfrm>
            <a:off x="835143" y="6273800"/>
            <a:ext cx="5636994" cy="2091267"/>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6DFF08F-DC6B-4601-B491-B0F83F6DD2DA}" type="datetimeFigureOut">
              <a:rPr lang="en-US" smtClean="0"/>
              <a:pPr/>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73960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158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76045" y="990600"/>
            <a:ext cx="996092" cy="737446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5143" y="990600"/>
            <a:ext cx="4512280" cy="7374467"/>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6862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36600" y="660402"/>
            <a:ext cx="5778500" cy="2861733"/>
          </a:xfrm>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a:xfrm>
            <a:off x="736600" y="3852333"/>
            <a:ext cx="5778500" cy="4814068"/>
          </a:xfrm>
        </p:spPr>
        <p:txBody>
          <a:bodyPr anchor="ct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a:xfrm>
            <a:off x="5508247" y="8822917"/>
            <a:ext cx="643105" cy="527403"/>
          </a:xfrm>
        </p:spPr>
        <p:txBody>
          <a:bodyPr/>
          <a:lstStyle/>
          <a:p>
            <a:fld id="{96DFF08F-DC6B-4601-B491-B0F83F6DD2DA}" type="datetimeFigureOut">
              <a:rPr lang="en-US" smtClean="0"/>
              <a:t>4/12/2018</a:t>
            </a:fld>
            <a:endParaRPr lang="en-US" dirty="0"/>
          </a:p>
        </p:txBody>
      </p:sp>
      <p:sp>
        <p:nvSpPr>
          <p:cNvPr id="5" name="Footer Placeholder 4"/>
          <p:cNvSpPr>
            <a:spLocks noGrp="1"/>
          </p:cNvSpPr>
          <p:nvPr>
            <p:ph type="ftr" sz="quarter" idx="11"/>
          </p:nvPr>
        </p:nvSpPr>
        <p:spPr>
          <a:xfrm>
            <a:off x="1479486" y="8822917"/>
            <a:ext cx="3985888" cy="527403"/>
          </a:xfrm>
        </p:spPr>
        <p:txBody>
          <a:bodyPr/>
          <a:lstStyle/>
          <a:p>
            <a:endParaRPr lang="en-US" dirty="0"/>
          </a:p>
        </p:txBody>
      </p:sp>
      <p:sp>
        <p:nvSpPr>
          <p:cNvPr id="6" name="Slide Number Placeholder 5"/>
          <p:cNvSpPr>
            <a:spLocks noGrp="1"/>
          </p:cNvSpPr>
          <p:nvPr>
            <p:ph type="sldNum" sz="quarter" idx="12"/>
          </p:nvPr>
        </p:nvSpPr>
        <p:spPr>
          <a:xfrm>
            <a:off x="6194226" y="8822917"/>
            <a:ext cx="320875" cy="527403"/>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19472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490247" y="3852331"/>
            <a:ext cx="5024854" cy="3408991"/>
          </a:xfrm>
        </p:spPr>
        <p:txBody>
          <a:bodyPr anchor="b"/>
          <a:lstStyle>
            <a:lvl1pPr algn="r">
              <a:defRPr sz="3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490248" y="7261323"/>
            <a:ext cx="5024852" cy="12428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6DFF08F-DC6B-4601-B491-B0F83F6DD2DA}" type="datetimeFigureOut">
              <a:rPr lang="en-US" smtClean="0"/>
              <a:t>4/12/2018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204988" y="8834324"/>
            <a:ext cx="310112" cy="527403"/>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76666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36600" y="990602"/>
            <a:ext cx="5778500" cy="2531532"/>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736600" y="3852334"/>
            <a:ext cx="2804922" cy="486586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710178" y="3852334"/>
            <a:ext cx="2804922" cy="483430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60979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97111" y="3840103"/>
            <a:ext cx="2592218" cy="832378"/>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835142" y="4817708"/>
            <a:ext cx="2754186" cy="3849819"/>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871282" y="3852334"/>
            <a:ext cx="2600855" cy="832378"/>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717950" y="4817708"/>
            <a:ext cx="2754186" cy="3849819"/>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05211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52296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5382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5143" y="2311400"/>
            <a:ext cx="1996901" cy="1981200"/>
          </a:xfrm>
        </p:spPr>
        <p:txBody>
          <a:bodyPr anchor="b">
            <a:normAutofit/>
          </a:bodyPr>
          <a:lstStyle>
            <a:lvl1pPr algn="ctr">
              <a:defRPr sz="18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60665" y="990601"/>
            <a:ext cx="3511472" cy="7374468"/>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5143" y="4292600"/>
            <a:ext cx="1996901" cy="264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6DFF08F-DC6B-4601-B491-B0F83F6DD2DA}"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11176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4250" y="2531532"/>
            <a:ext cx="3053009" cy="1981200"/>
          </a:xfrm>
        </p:spPr>
        <p:txBody>
          <a:bodyPr anchor="b">
            <a:normAutofit/>
          </a:bodyPr>
          <a:lstStyle>
            <a:lvl1pPr algn="ctr">
              <a:defRPr sz="2100" b="0"/>
            </a:lvl1pPr>
          </a:lstStyle>
          <a:p>
            <a:r>
              <a:rPr lang="ja-JP" altLang="en-US" smtClean="0"/>
              <a:t>マスター タイトルの書式設定</a:t>
            </a:r>
            <a:endParaRPr lang="en-US" dirty="0"/>
          </a:p>
        </p:txBody>
      </p:sp>
      <p:sp>
        <p:nvSpPr>
          <p:cNvPr id="14" name="Picture Placeholder 2"/>
          <p:cNvSpPr>
            <a:spLocks noGrp="1" noChangeAspect="1"/>
          </p:cNvSpPr>
          <p:nvPr>
            <p:ph type="pic" idx="1"/>
          </p:nvPr>
        </p:nvSpPr>
        <p:spPr>
          <a:xfrm>
            <a:off x="4273122" y="1320800"/>
            <a:ext cx="1846028" cy="6604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ja-JP" altLang="en-US" smtClean="0"/>
              <a:t>図を追加</a:t>
            </a:r>
            <a:endParaRPr lang="en-US" dirty="0"/>
          </a:p>
        </p:txBody>
      </p:sp>
      <p:sp>
        <p:nvSpPr>
          <p:cNvPr id="4" name="Text Placeholder 3"/>
          <p:cNvSpPr>
            <a:spLocks noGrp="1"/>
          </p:cNvSpPr>
          <p:nvPr>
            <p:ph type="body" sz="half" idx="2"/>
          </p:nvPr>
        </p:nvSpPr>
        <p:spPr>
          <a:xfrm>
            <a:off x="834250" y="4512732"/>
            <a:ext cx="3053009" cy="264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6DFF08F-DC6B-4601-B491-B0F83F6DD2DA}" type="datetimeFigureOut">
              <a:rPr lang="en-US" smtClean="0"/>
              <a:t>4/12/2018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9338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1"/>
            <a:ext cx="1599010" cy="9906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736600" y="660402"/>
            <a:ext cx="5778500" cy="2861733"/>
          </a:xfrm>
          <a:prstGeom prst="rect">
            <a:avLst/>
          </a:prstGeom>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36600" y="3852334"/>
            <a:ext cx="5778500" cy="4848993"/>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5519010" y="8834324"/>
            <a:ext cx="643105" cy="527403"/>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96DFF08F-DC6B-4601-B491-B0F83F6DD2DA}" type="datetimeFigureOut">
              <a:rPr lang="en-US" smtClean="0"/>
              <a:pPr/>
              <a:t>4/12/2018</a:t>
            </a:fld>
            <a:endParaRPr lang="en-US" dirty="0"/>
          </a:p>
        </p:txBody>
      </p:sp>
      <p:sp>
        <p:nvSpPr>
          <p:cNvPr id="5" name="Footer Placeholder 4"/>
          <p:cNvSpPr>
            <a:spLocks noGrp="1"/>
          </p:cNvSpPr>
          <p:nvPr>
            <p:ph type="ftr" sz="quarter" idx="3"/>
          </p:nvPr>
        </p:nvSpPr>
        <p:spPr>
          <a:xfrm>
            <a:off x="1490248" y="8834324"/>
            <a:ext cx="3985888" cy="527403"/>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6204988" y="8834324"/>
            <a:ext cx="310112" cy="527403"/>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3970799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ctr" defTabSz="342900" rtl="0" eaLnBrk="1" latinLnBrk="0" hangingPunct="1">
        <a:spcBef>
          <a:spcPct val="0"/>
        </a:spcBef>
        <a:buNone/>
        <a:defRPr kumimoji="1" sz="3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66981" y="3585048"/>
            <a:ext cx="5721178" cy="833853"/>
          </a:xfrm>
        </p:spPr>
        <p:txBody>
          <a:bodyPr>
            <a:noAutofit/>
          </a:bodyPr>
          <a:lstStyle/>
          <a:p>
            <a:r>
              <a:rPr kumimoji="1" lang="ja-JP" altLang="en-US" sz="6000" dirty="0" smtClean="0">
                <a:latin typeface="たぬき油性マジック" panose="02000600000000000000" pitchFamily="2" charset="-128"/>
                <a:ea typeface="たぬき油性マジック" panose="02000600000000000000" pitchFamily="2" charset="-128"/>
              </a:rPr>
              <a:t>ポートフォリオ</a:t>
            </a:r>
            <a:endParaRPr kumimoji="1" lang="ja-JP" altLang="en-US" sz="6000" dirty="0">
              <a:latin typeface="たぬき油性マジック" panose="02000600000000000000" pitchFamily="2" charset="-128"/>
              <a:ea typeface="たぬき油性マジック" panose="02000600000000000000" pitchFamily="2" charset="-128"/>
            </a:endParaRPr>
          </a:p>
        </p:txBody>
      </p:sp>
      <p:sp>
        <p:nvSpPr>
          <p:cNvPr id="3" name="サブタイトル 2"/>
          <p:cNvSpPr>
            <a:spLocks noGrp="1"/>
          </p:cNvSpPr>
          <p:nvPr>
            <p:ph type="subTitle" idx="1"/>
          </p:nvPr>
        </p:nvSpPr>
        <p:spPr>
          <a:xfrm>
            <a:off x="961609" y="5457154"/>
            <a:ext cx="4931921" cy="2005127"/>
          </a:xfrm>
        </p:spPr>
        <p:txBody>
          <a:bodyPr/>
          <a:lstStyle/>
          <a:p>
            <a:r>
              <a:rPr lang="ja-JP" altLang="en-US" dirty="0">
                <a:latin typeface="たぬき油性マジック" panose="02000600000000000000" pitchFamily="2" charset="-128"/>
                <a:ea typeface="たぬき油性マジック" panose="02000600000000000000" pitchFamily="2" charset="-128"/>
              </a:rPr>
              <a:t>吉田学園情報ビジネス専門</a:t>
            </a:r>
            <a:r>
              <a:rPr lang="ja-JP" altLang="en-US" dirty="0" smtClean="0">
                <a:latin typeface="たぬき油性マジック" panose="02000600000000000000" pitchFamily="2" charset="-128"/>
                <a:ea typeface="たぬき油性マジック" panose="02000600000000000000" pitchFamily="2" charset="-128"/>
              </a:rPr>
              <a:t>学校</a:t>
            </a:r>
            <a:endParaRPr lang="en-US" altLang="ja-JP" dirty="0" smtClean="0">
              <a:latin typeface="たぬき油性マジック" panose="02000600000000000000" pitchFamily="2" charset="-128"/>
              <a:ea typeface="たぬき油性マジック" panose="02000600000000000000" pitchFamily="2" charset="-128"/>
            </a:endParaRPr>
          </a:p>
          <a:p>
            <a:r>
              <a:rPr lang="ja-JP" altLang="en-US" dirty="0" smtClean="0">
                <a:latin typeface="たぬき油性マジック" panose="02000600000000000000" pitchFamily="2" charset="-128"/>
                <a:ea typeface="たぬき油性マジック" panose="02000600000000000000" pitchFamily="2" charset="-128"/>
              </a:rPr>
              <a:t>ゲームスペシャリスト学科２年</a:t>
            </a:r>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smtClean="0">
                <a:latin typeface="たぬき油性マジック" panose="02000600000000000000" pitchFamily="2" charset="-128"/>
                <a:ea typeface="たぬき油性マジック" panose="02000600000000000000" pitchFamily="2" charset="-128"/>
              </a:rPr>
              <a:t>大森 直哉</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700287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58000" cy="9914850"/>
          </a:xfr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36" y="2245216"/>
            <a:ext cx="5436727" cy="3874641"/>
          </a:xfrm>
          <a:prstGeom prst="round2DiagRect">
            <a:avLst>
              <a:gd name="adj1" fmla="val 16667"/>
              <a:gd name="adj2" fmla="val 14158"/>
            </a:avLst>
          </a:prstGeom>
          <a:ln w="88900" cap="sq">
            <a:solidFill>
              <a:srgbClr val="FFFFFF"/>
            </a:solidFill>
            <a:miter lim="800000"/>
          </a:ln>
          <a:effectLst>
            <a:outerShdw blurRad="254000" algn="tl" rotWithShape="0">
              <a:srgbClr val="000000">
                <a:alpha val="43000"/>
              </a:srgbClr>
            </a:outerShdw>
          </a:effectLst>
        </p:spPr>
      </p:pic>
      <p:sp>
        <p:nvSpPr>
          <p:cNvPr id="8" name="タイトル 1"/>
          <p:cNvSpPr txBox="1">
            <a:spLocks/>
          </p:cNvSpPr>
          <p:nvPr/>
        </p:nvSpPr>
        <p:spPr>
          <a:xfrm>
            <a:off x="539751" y="533400"/>
            <a:ext cx="5778500" cy="950385"/>
          </a:xfrm>
          <a:prstGeom prst="rect">
            <a:avLst/>
          </a:prstGeom>
          <a:ln>
            <a:noFill/>
          </a:ln>
          <a:effectLst>
            <a:outerShdw blurRad="5080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92500"/>
            <a:scene3d>
              <a:camera prst="orthographicFront"/>
              <a:lightRig rig="harsh" dir="t"/>
            </a:scene3d>
            <a:sp3d extrusionH="57150" prstMaterial="matte">
              <a:bevelT w="63500" h="12700" prst="angle"/>
              <a:contourClr>
                <a:schemeClr val="bg1">
                  <a:lumMod val="65000"/>
                </a:schemeClr>
              </a:contourClr>
            </a:sp3d>
          </a:bodyPr>
          <a:lstStyle>
            <a:lvl1pPr algn="ctr" defTabSz="342900" rtl="0" eaLnBrk="1" latinLnBrk="0" hangingPunct="1">
              <a:spcBef>
                <a:spcPct val="0"/>
              </a:spcBef>
              <a:buNone/>
              <a:defRPr kumimoji="1" sz="3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5400" b="1" dirty="0" smtClean="0">
                <a:ln/>
                <a:solidFill>
                  <a:schemeClr val="accent3"/>
                </a:solidFill>
                <a:effectLst>
                  <a:outerShdw blurRad="38100" dist="38100" dir="2700000" algn="tl">
                    <a:srgbClr val="000000">
                      <a:alpha val="43137"/>
                    </a:srgbClr>
                  </a:outerShdw>
                </a:effectLst>
                <a:latin typeface="たぬき油性マジック" panose="02000600000000000000" pitchFamily="2" charset="-128"/>
                <a:ea typeface="たぬき油性マジック" panose="02000600000000000000" pitchFamily="2" charset="-128"/>
              </a:rPr>
              <a:t>3</a:t>
            </a:r>
            <a:r>
              <a:rPr lang="ja-JP" altLang="en-US" sz="5400" b="1" dirty="0" smtClean="0">
                <a:ln/>
                <a:solidFill>
                  <a:schemeClr val="accent3"/>
                </a:solidFill>
                <a:effectLst>
                  <a:outerShdw blurRad="38100" dist="38100" dir="2700000" algn="tl">
                    <a:srgbClr val="000000">
                      <a:alpha val="43137"/>
                    </a:srgbClr>
                  </a:outerShdw>
                </a:effectLst>
                <a:latin typeface="たぬき油性マジック" panose="02000600000000000000" pitchFamily="2" charset="-128"/>
                <a:ea typeface="たぬき油性マジック" panose="02000600000000000000" pitchFamily="2" charset="-128"/>
              </a:rPr>
              <a:t>Ｄシューティング</a:t>
            </a:r>
            <a:endParaRPr lang="ja-JP" altLang="en-US" sz="5400" b="1" dirty="0">
              <a:ln/>
              <a:solidFill>
                <a:schemeClr val="accent3"/>
              </a:solidFill>
              <a:effectLst>
                <a:outerShdw blurRad="38100" dist="38100" dir="2700000" algn="tl">
                  <a:srgbClr val="000000">
                    <a:alpha val="43137"/>
                  </a:srgbClr>
                </a:outerShdw>
              </a:effectLst>
              <a:latin typeface="たぬき油性マジック" panose="02000600000000000000" pitchFamily="2" charset="-128"/>
              <a:ea typeface="たぬき油性マジック" panose="02000600000000000000" pitchFamily="2" charset="-128"/>
            </a:endParaRPr>
          </a:p>
        </p:txBody>
      </p:sp>
      <p:sp>
        <p:nvSpPr>
          <p:cNvPr id="9" name="コンテンツ プレースホルダー 2"/>
          <p:cNvSpPr txBox="1">
            <a:spLocks/>
          </p:cNvSpPr>
          <p:nvPr/>
        </p:nvSpPr>
        <p:spPr>
          <a:xfrm>
            <a:off x="194614" y="6679851"/>
            <a:ext cx="6468774" cy="296562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9pPr>
          </a:lstStyle>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タイトル　</a:t>
            </a:r>
            <a:r>
              <a:rPr lang="ja-JP" altLang="en-US" sz="2000" dirty="0" smtClean="0">
                <a:latin typeface="+mj-lt"/>
                <a:ea typeface="たぬき油性マジック" panose="02000600000000000000" pitchFamily="2" charset="-128"/>
              </a:rPr>
              <a:t>俺の</a:t>
            </a:r>
            <a:r>
              <a:rPr lang="ja-JP" altLang="en-US" sz="2000" dirty="0" err="1" smtClean="0">
                <a:latin typeface="+mj-lt"/>
                <a:ea typeface="たぬき油性マジック" panose="02000600000000000000" pitchFamily="2" charset="-128"/>
              </a:rPr>
              <a:t>なつ</a:t>
            </a:r>
            <a:r>
              <a:rPr lang="ja-JP" altLang="en-US" sz="2000" dirty="0" smtClean="0">
                <a:latin typeface="+mj-lt"/>
                <a:ea typeface="たぬき油性マジック" panose="02000600000000000000" pitchFamily="2" charset="-128"/>
              </a:rPr>
              <a:t>やすみ </a:t>
            </a:r>
            <a:r>
              <a:rPr lang="en-US" altLang="ja-JP" sz="2000" dirty="0" smtClean="0">
                <a:latin typeface="+mj-lt"/>
                <a:ea typeface="たぬき油性マジック" panose="02000600000000000000" pitchFamily="2" charset="-128"/>
              </a:rPr>
              <a:t>~Rise of Zeus</a:t>
            </a:r>
            <a:r>
              <a:rPr lang="ja-JP" altLang="en-US" sz="2000" dirty="0" smtClean="0">
                <a:latin typeface="+mj-lt"/>
                <a:ea typeface="たぬき油性マジック" panose="02000600000000000000" pitchFamily="2" charset="-128"/>
              </a:rPr>
              <a:t>編</a:t>
            </a:r>
            <a:r>
              <a:rPr lang="en-US" altLang="ja-JP" sz="2000" dirty="0" smtClean="0">
                <a:latin typeface="+mj-lt"/>
                <a:ea typeface="たぬき油性マジック" panose="02000600000000000000" pitchFamily="2" charset="-128"/>
              </a:rPr>
              <a:t>~</a:t>
            </a: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制作学年　</a:t>
            </a:r>
            <a:r>
              <a:rPr lang="ja-JP" altLang="en-US" sz="2000" dirty="0">
                <a:latin typeface="+mj-lt"/>
                <a:ea typeface="たぬき油性マジック" panose="02000600000000000000" pitchFamily="2" charset="-128"/>
              </a:rPr>
              <a:t>２</a:t>
            </a:r>
            <a:r>
              <a:rPr lang="ja-JP" altLang="en-US" sz="2000" dirty="0" smtClean="0">
                <a:latin typeface="+mj-lt"/>
                <a:ea typeface="たぬき油性マジック" panose="02000600000000000000" pitchFamily="2" charset="-128"/>
              </a:rPr>
              <a:t>年</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担当職種　</a:t>
            </a:r>
            <a:r>
              <a:rPr lang="ja-JP" altLang="en-US" sz="2000" dirty="0" smtClean="0">
                <a:latin typeface="+mj-lt"/>
                <a:ea typeface="たぬき油性マジック" panose="02000600000000000000" pitchFamily="2" charset="-128"/>
              </a:rPr>
              <a:t>プログラマー</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制作人数 </a:t>
            </a:r>
            <a:r>
              <a:rPr lang="ja-JP" altLang="en-US" sz="2000" dirty="0" smtClean="0">
                <a:latin typeface="+mj-lt"/>
                <a:ea typeface="たぬき油性マジック" panose="02000600000000000000" pitchFamily="2" charset="-128"/>
              </a:rPr>
              <a:t>　</a:t>
            </a:r>
            <a:r>
              <a:rPr lang="ja-JP" altLang="en-US" sz="2000" dirty="0">
                <a:latin typeface="+mj-lt"/>
                <a:ea typeface="たぬき油性マジック" panose="02000600000000000000" pitchFamily="2" charset="-128"/>
              </a:rPr>
              <a:t>１</a:t>
            </a:r>
            <a:r>
              <a:rPr lang="ja-JP" altLang="en-US" sz="2000" dirty="0" smtClean="0">
                <a:latin typeface="+mj-lt"/>
                <a:ea typeface="たぬき油性マジック" panose="02000600000000000000" pitchFamily="2" charset="-128"/>
              </a:rPr>
              <a:t>人</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製作期間</a:t>
            </a:r>
            <a:r>
              <a:rPr lang="ja-JP" altLang="en-US" sz="2000" dirty="0" smtClean="0">
                <a:latin typeface="+mj-lt"/>
                <a:ea typeface="たぬき油性マジック" panose="02000600000000000000" pitchFamily="2" charset="-128"/>
              </a:rPr>
              <a:t>　６月～７月（２ヵ月）</a:t>
            </a:r>
            <a:endParaRPr lang="en-US" altLang="ja-JP" sz="2000" dirty="0" smtClean="0">
              <a:latin typeface="+mj-lt"/>
              <a:ea typeface="たぬき油性マジック" panose="02000600000000000000" pitchFamily="2" charset="-128"/>
            </a:endParaRPr>
          </a:p>
          <a:p>
            <a:pPr marL="0" indent="0">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プラットフォーム</a:t>
            </a:r>
            <a:r>
              <a:rPr lang="ja-JP" altLang="en-US" sz="2000" dirty="0" smtClean="0">
                <a:latin typeface="+mj-lt"/>
                <a:ea typeface="たぬき油性マジック" panose="02000600000000000000" pitchFamily="2" charset="-128"/>
              </a:rPr>
              <a:t>　</a:t>
            </a:r>
            <a:r>
              <a:rPr lang="en-US" altLang="ja-JP" sz="2000" dirty="0" smtClean="0">
                <a:latin typeface="+mj-lt"/>
                <a:ea typeface="たぬき油性マジック" panose="02000600000000000000" pitchFamily="2" charset="-128"/>
              </a:rPr>
              <a:t>PC</a:t>
            </a:r>
            <a:r>
              <a:rPr lang="ja-JP" altLang="en-US" sz="2000" dirty="0" smtClean="0">
                <a:latin typeface="+mj-lt"/>
                <a:ea typeface="たぬき油性マジック" panose="02000600000000000000" pitchFamily="2" charset="-128"/>
              </a:rPr>
              <a:t>（</a:t>
            </a:r>
            <a:r>
              <a:rPr lang="en-US" altLang="ja-JP" sz="2000" dirty="0">
                <a:ea typeface="たぬき油性マジック" panose="02000600000000000000" pitchFamily="2" charset="-128"/>
              </a:rPr>
              <a:t>DirectX</a:t>
            </a:r>
            <a:r>
              <a:rPr lang="ja-JP" altLang="en-US" sz="2000" dirty="0">
                <a:latin typeface="HGP行書体" panose="03000600000000000000" pitchFamily="66" charset="-128"/>
                <a:ea typeface="HGP行書体" panose="03000600000000000000" pitchFamily="66" charset="-128"/>
              </a:rPr>
              <a:t>９</a:t>
            </a:r>
            <a:r>
              <a:rPr lang="ja-JP" altLang="en-US" sz="2000" dirty="0" smtClean="0">
                <a:latin typeface="+mj-lt"/>
                <a:ea typeface="たぬき油性マジック" panose="02000600000000000000" pitchFamily="2" charset="-128"/>
              </a:rPr>
              <a:t>）</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ジャンル</a:t>
            </a:r>
            <a:r>
              <a:rPr lang="ja-JP" altLang="en-US" dirty="0" smtClean="0">
                <a:latin typeface="+mj-lt"/>
                <a:ea typeface="たぬき油性マジック" panose="02000600000000000000" pitchFamily="2" charset="-128"/>
              </a:rPr>
              <a:t>　３Ｄシューティングゲーム</a:t>
            </a:r>
            <a:endParaRPr lang="en-US" altLang="ja-JP" dirty="0" smtClean="0">
              <a:latin typeface="+mj-lt"/>
              <a:ea typeface="たぬき油性マジック" panose="02000600000000000000" pitchFamily="2" charset="-128"/>
            </a:endParaRPr>
          </a:p>
        </p:txBody>
      </p:sp>
    </p:spTree>
    <p:extLst>
      <p:ext uri="{BB962C8B-B14F-4D97-AF65-F5344CB8AC3E}">
        <p14:creationId xmlns:p14="http://schemas.microsoft.com/office/powerpoint/2010/main" val="24380973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04" y="0"/>
            <a:ext cx="6858000" cy="9914850"/>
          </a:xfrm>
        </p:spPr>
      </p:pic>
      <p:sp>
        <p:nvSpPr>
          <p:cNvPr id="5" name="テキスト ボックス 4"/>
          <p:cNvSpPr txBox="1"/>
          <p:nvPr/>
        </p:nvSpPr>
        <p:spPr>
          <a:xfrm>
            <a:off x="12577" y="244903"/>
            <a:ext cx="6845422" cy="646331"/>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3600" dirty="0" smtClean="0">
                <a:solidFill>
                  <a:srgbClr val="FF0000"/>
                </a:solidFill>
                <a:latin typeface="たぬき油性マジック" panose="02000600000000000000" pitchFamily="2" charset="-128"/>
                <a:ea typeface="たぬき油性マジック" panose="02000600000000000000" pitchFamily="2" charset="-128"/>
              </a:rPr>
              <a:t>ボス</a:t>
            </a:r>
            <a:r>
              <a:rPr kumimoji="1" lang="ja-JP" altLang="en-US" sz="2800" dirty="0" smtClean="0">
                <a:solidFill>
                  <a:srgbClr val="FFFF00"/>
                </a:solidFill>
                <a:latin typeface="たぬき油性マジック" panose="02000600000000000000" pitchFamily="2" charset="-128"/>
                <a:ea typeface="たぬき油性マジック" panose="02000600000000000000" pitchFamily="2" charset="-128"/>
              </a:rPr>
              <a:t>を倒して自由研究を完成させよう！</a:t>
            </a:r>
            <a:endParaRPr kumimoji="1" lang="ja-JP" altLang="en-US" sz="2800" dirty="0">
              <a:solidFill>
                <a:srgbClr val="FFFF00"/>
              </a:solidFill>
              <a:latin typeface="たぬき油性マジック" panose="02000600000000000000" pitchFamily="2" charset="-128"/>
              <a:ea typeface="たぬき油性マジック" panose="02000600000000000000" pitchFamily="2"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404" y="1100122"/>
            <a:ext cx="3416423" cy="2444298"/>
          </a:xfrm>
          <a:prstGeom prst="round2DiagRect">
            <a:avLst>
              <a:gd name="adj1" fmla="val 16667"/>
              <a:gd name="adj2" fmla="val 14355"/>
            </a:avLst>
          </a:prstGeom>
          <a:ln w="88900" cap="sq">
            <a:solidFill>
              <a:srgbClr val="FFFFFF"/>
            </a:solidFill>
            <a:miter lim="800000"/>
          </a:ln>
          <a:effectLst>
            <a:outerShdw blurRad="254000" algn="tl" rotWithShape="0">
              <a:srgbClr val="000000">
                <a:alpha val="43000"/>
              </a:srgbClr>
            </a:outerShdw>
          </a:effectLst>
        </p:spPr>
      </p:pic>
      <p:sp>
        <p:nvSpPr>
          <p:cNvPr id="7" name="テキスト ボックス 6"/>
          <p:cNvSpPr txBox="1"/>
          <p:nvPr/>
        </p:nvSpPr>
        <p:spPr>
          <a:xfrm rot="21341372">
            <a:off x="2823166" y="2296909"/>
            <a:ext cx="3978974" cy="1077218"/>
          </a:xfrm>
          <a:prstGeom prst="rect">
            <a:avLst/>
          </a:prstGeom>
          <a:noFill/>
          <a:effectLst>
            <a:outerShdw blurRad="50800" dist="38100" dir="2700000" algn="tl" rotWithShape="0">
              <a:prstClr val="black">
                <a:alpha val="40000"/>
              </a:prstClr>
            </a:outerShdw>
          </a:effectLst>
        </p:spPr>
        <p:txBody>
          <a:bodyPr wrap="none" rtlCol="0">
            <a:spAutoFit/>
          </a:bodyPr>
          <a:lstStyle/>
          <a:p>
            <a:pPr algn="r"/>
            <a:r>
              <a:rPr kumimoji="1" lang="ja-JP" altLang="en-US" sz="3200" b="1" dirty="0">
                <a:ln w="9525">
                  <a:solidFill>
                    <a:schemeClr val="bg1"/>
                  </a:solidFill>
                  <a:prstDash val="solid"/>
                </a:ln>
                <a:solidFill>
                  <a:srgbClr val="00B050"/>
                </a:solidFill>
                <a:effectLst>
                  <a:outerShdw blurRad="12700" dist="38100" dir="2700000" algn="tl" rotWithShape="0">
                    <a:schemeClr val="bg1">
                      <a:lumMod val="50000"/>
                    </a:schemeClr>
                  </a:outerShdw>
                </a:effectLst>
                <a:latin typeface="たぬき油性マジック" panose="02000600000000000000" pitchFamily="2" charset="-128"/>
                <a:ea typeface="たぬき油性マジック" panose="02000600000000000000" pitchFamily="2" charset="-128"/>
              </a:rPr>
              <a:t>マウス</a:t>
            </a:r>
            <a:r>
              <a:rPr kumimoji="1" lang="ja-JP" altLang="en-US" sz="3200" b="1" dirty="0" smtClean="0">
                <a:ln w="9525">
                  <a:solidFill>
                    <a:schemeClr val="bg1"/>
                  </a:solidFill>
                  <a:prstDash val="solid"/>
                </a:ln>
                <a:solidFill>
                  <a:srgbClr val="00B050"/>
                </a:solidFill>
                <a:effectLst>
                  <a:outerShdw blurRad="12700" dist="38100" dir="2700000" algn="tl" rotWithShape="0">
                    <a:schemeClr val="bg1">
                      <a:lumMod val="50000"/>
                    </a:schemeClr>
                  </a:outerShdw>
                </a:effectLst>
                <a:latin typeface="たぬき油性マジック" panose="02000600000000000000" pitchFamily="2" charset="-128"/>
                <a:ea typeface="たぬき油性マジック" panose="02000600000000000000" pitchFamily="2" charset="-128"/>
              </a:rPr>
              <a:t>で照準を移動</a:t>
            </a:r>
            <a:endParaRPr kumimoji="1" lang="en-US" altLang="ja-JP" sz="3200" b="1" dirty="0" smtClean="0">
              <a:ln w="9525">
                <a:solidFill>
                  <a:schemeClr val="bg1"/>
                </a:solidFill>
                <a:prstDash val="solid"/>
              </a:ln>
              <a:solidFill>
                <a:srgbClr val="00B050"/>
              </a:solidFill>
              <a:effectLst>
                <a:outerShdw blurRad="12700" dist="38100" dir="2700000" algn="tl" rotWithShape="0">
                  <a:schemeClr val="bg1">
                    <a:lumMod val="50000"/>
                  </a:schemeClr>
                </a:outerShdw>
              </a:effectLst>
              <a:latin typeface="たぬき油性マジック" panose="02000600000000000000" pitchFamily="2" charset="-128"/>
              <a:ea typeface="たぬき油性マジック" panose="02000600000000000000" pitchFamily="2" charset="-128"/>
            </a:endParaRPr>
          </a:p>
          <a:p>
            <a:pPr algn="r"/>
            <a:r>
              <a:rPr kumimoji="1" lang="ja-JP" altLang="en-US" sz="3200" b="1" dirty="0" smtClean="0">
                <a:ln w="9525">
                  <a:solidFill>
                    <a:schemeClr val="bg1"/>
                  </a:solidFill>
                  <a:prstDash val="solid"/>
                </a:ln>
                <a:solidFill>
                  <a:srgbClr val="00B050"/>
                </a:solidFill>
                <a:effectLst>
                  <a:outerShdw blurRad="12700" dist="38100" dir="2700000" algn="tl" rotWithShape="0">
                    <a:schemeClr val="bg1">
                      <a:lumMod val="50000"/>
                    </a:schemeClr>
                  </a:outerShdw>
                </a:effectLst>
                <a:latin typeface="たぬき油性マジック" panose="02000600000000000000" pitchFamily="2" charset="-128"/>
                <a:ea typeface="たぬき油性マジック" panose="02000600000000000000" pitchFamily="2" charset="-128"/>
              </a:rPr>
              <a:t>して敵を倒せ！</a:t>
            </a:r>
            <a:endParaRPr kumimoji="1" lang="ja-JP" altLang="en-US" sz="3200" b="1" dirty="0">
              <a:ln w="9525">
                <a:solidFill>
                  <a:schemeClr val="bg1"/>
                </a:solidFill>
                <a:prstDash val="solid"/>
              </a:ln>
              <a:solidFill>
                <a:srgbClr val="00B050"/>
              </a:solidFill>
              <a:effectLst>
                <a:outerShdw blurRad="12700" dist="38100" dir="2700000" algn="tl" rotWithShape="0">
                  <a:schemeClr val="bg1">
                    <a:lumMod val="50000"/>
                  </a:schemeClr>
                </a:outerShdw>
              </a:effectLst>
              <a:latin typeface="たぬき油性マジック" panose="02000600000000000000" pitchFamily="2" charset="-128"/>
              <a:ea typeface="たぬき油性マジック" panose="02000600000000000000" pitchFamily="2" charset="-128"/>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4791" y="3937635"/>
            <a:ext cx="3133595" cy="2350196"/>
          </a:xfrm>
          <a:prstGeom prst="round2DiagRect">
            <a:avLst>
              <a:gd name="adj1" fmla="val 16667"/>
              <a:gd name="adj2" fmla="val 16096"/>
            </a:avLst>
          </a:prstGeom>
          <a:ln w="88900" cap="sq">
            <a:solidFill>
              <a:srgbClr val="FFFFFF"/>
            </a:solidFill>
            <a:miter lim="800000"/>
          </a:ln>
          <a:effectLst>
            <a:outerShdw blurRad="254000" algn="tl" rotWithShape="0">
              <a:srgbClr val="000000">
                <a:alpha val="43000"/>
              </a:srgbClr>
            </a:outerShdw>
          </a:effectLst>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419" y="3937634"/>
            <a:ext cx="3133595" cy="2350197"/>
          </a:xfrm>
          <a:prstGeom prst="round2DiagRect">
            <a:avLst>
              <a:gd name="adj1" fmla="val 16667"/>
              <a:gd name="adj2" fmla="val 17778"/>
            </a:avLst>
          </a:prstGeom>
          <a:ln w="88900" cap="sq">
            <a:solidFill>
              <a:srgbClr val="FFFFFF"/>
            </a:solidFill>
            <a:miter lim="800000"/>
          </a:ln>
          <a:effectLst>
            <a:outerShdw blurRad="254000" algn="tl" rotWithShape="0">
              <a:srgbClr val="000000">
                <a:alpha val="43000"/>
              </a:srgbClr>
            </a:outerShdw>
          </a:effectLst>
        </p:spPr>
      </p:pic>
      <p:sp>
        <p:nvSpPr>
          <p:cNvPr id="9" name="テキスト ボックス 8"/>
          <p:cNvSpPr txBox="1"/>
          <p:nvPr/>
        </p:nvSpPr>
        <p:spPr>
          <a:xfrm>
            <a:off x="356508" y="7039511"/>
            <a:ext cx="6102976"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smtClean="0">
                <a:solidFill>
                  <a:srgbClr val="FF0000"/>
                </a:solidFill>
                <a:latin typeface="たぬき油性マジック" panose="02000600000000000000" pitchFamily="2" charset="-128"/>
                <a:ea typeface="たぬき油性マジック" panose="02000600000000000000" pitchFamily="2" charset="-128"/>
              </a:rPr>
              <a:t>マウスを使ったゲームを作ってみたくて</a:t>
            </a:r>
            <a:r>
              <a:rPr kumimoji="1" lang="ja-JP" altLang="en-US" sz="2000" dirty="0" smtClean="0">
                <a:latin typeface="たぬき油性マジック" panose="02000600000000000000" pitchFamily="2" charset="-128"/>
                <a:ea typeface="たぬき油性マジック" panose="02000600000000000000" pitchFamily="2" charset="-128"/>
              </a:rPr>
              <a:t>、このゲームを作成しました。</a:t>
            </a:r>
            <a:r>
              <a:rPr kumimoji="1" lang="en-US" altLang="ja-JP" sz="2000" dirty="0" smtClean="0">
                <a:latin typeface="たぬき油性マジック" panose="02000600000000000000" pitchFamily="2" charset="-128"/>
                <a:ea typeface="たぬき油性マジック" panose="02000600000000000000" pitchFamily="2" charset="-128"/>
              </a:rPr>
              <a:t>X</a:t>
            </a:r>
            <a:r>
              <a:rPr kumimoji="1" lang="ja-JP" altLang="en-US" sz="2000" dirty="0" smtClean="0">
                <a:solidFill>
                  <a:srgbClr val="FF0000"/>
                </a:solidFill>
                <a:latin typeface="たぬき油性マジック" panose="02000600000000000000" pitchFamily="2" charset="-128"/>
                <a:ea typeface="たぬき油性マジック" panose="02000600000000000000" pitchFamily="2" charset="-128"/>
              </a:rPr>
              <a:t>ファイルの読み込みや、マウスポインタに合わせて画像をくっつけるや、照準通り弾を飛ばす</a:t>
            </a:r>
            <a:r>
              <a:rPr kumimoji="1" lang="ja-JP" altLang="en-US" sz="2000" dirty="0" smtClean="0">
                <a:latin typeface="たぬき油性マジック" panose="02000600000000000000" pitchFamily="2" charset="-128"/>
                <a:ea typeface="たぬき油性マジック" panose="02000600000000000000" pitchFamily="2" charset="-128"/>
              </a:rPr>
              <a:t>など、このゲームを制作する中で</a:t>
            </a:r>
            <a:r>
              <a:rPr kumimoji="1" lang="ja-JP" altLang="en-US" sz="2000" dirty="0" smtClean="0">
                <a:solidFill>
                  <a:schemeClr val="tx1"/>
                </a:solidFill>
                <a:latin typeface="たぬき油性マジック" panose="02000600000000000000" pitchFamily="2" charset="-128"/>
                <a:ea typeface="たぬき油性マジック" panose="02000600000000000000" pitchFamily="2" charset="-128"/>
              </a:rPr>
              <a:t>大変だった思い出</a:t>
            </a:r>
            <a:r>
              <a:rPr kumimoji="1" lang="ja-JP" altLang="en-US" sz="2000" dirty="0" smtClean="0">
                <a:latin typeface="たぬき油性マジック" panose="02000600000000000000" pitchFamily="2" charset="-128"/>
                <a:ea typeface="たぬき油性マジック" panose="02000600000000000000" pitchFamily="2" charset="-128"/>
              </a:rPr>
              <a:t>がたくさんあります。</a:t>
            </a:r>
            <a:endParaRPr kumimoji="1" lang="en-US" altLang="ja-JP" sz="2000" dirty="0" smtClean="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3089327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6858000" cy="9906000"/>
          </a:xfrm>
        </p:spPr>
      </p:pic>
      <p:sp>
        <p:nvSpPr>
          <p:cNvPr id="5" name="タイトル 1"/>
          <p:cNvSpPr txBox="1">
            <a:spLocks/>
          </p:cNvSpPr>
          <p:nvPr/>
        </p:nvSpPr>
        <p:spPr>
          <a:xfrm>
            <a:off x="539749" y="603550"/>
            <a:ext cx="5778500" cy="950385"/>
          </a:xfrm>
          <a:prstGeom prst="rect">
            <a:avLst/>
          </a:prstGeom>
          <a:ln>
            <a:noFill/>
          </a:ln>
          <a:effectLst>
            <a:outerShdw blurRad="5080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77500" lnSpcReduction="20000"/>
          </a:bodyPr>
          <a:lstStyle>
            <a:lvl1pPr algn="ctr" defTabSz="342900" rtl="0" eaLnBrk="1" latinLnBrk="0" hangingPunct="1">
              <a:spcBef>
                <a:spcPct val="0"/>
              </a:spcBef>
              <a:buNone/>
              <a:defRPr kumimoji="1" sz="3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5400" b="1" dirty="0" smtClean="0">
                <a:solidFill>
                  <a:srgbClr val="FFFF00"/>
                </a:solidFill>
                <a:latin typeface="たぬき油性マジック" panose="02000600000000000000" pitchFamily="2" charset="-128"/>
                <a:ea typeface="たぬき油性マジック" panose="02000600000000000000" pitchFamily="2" charset="-128"/>
              </a:rPr>
              <a:t>初めてのマルチプレイ</a:t>
            </a:r>
            <a:endParaRPr lang="ja-JP" altLang="en-US" sz="5400" b="1" dirty="0">
              <a:solidFill>
                <a:srgbClr val="FFFF00"/>
              </a:solidFill>
              <a:latin typeface="たぬき油性マジック" panose="02000600000000000000" pitchFamily="2" charset="-128"/>
              <a:ea typeface="たぬき油性マジック" panose="02000600000000000000" pitchFamily="2" charset="-128"/>
            </a:endParaRPr>
          </a:p>
        </p:txBody>
      </p:sp>
      <p:pic>
        <p:nvPicPr>
          <p:cNvPr id="6" name="コンテンツ プレースホルダ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420" y="2157485"/>
            <a:ext cx="5981159" cy="3361127"/>
          </a:xfrm>
          <a:prstGeom prst="round2DiagRect">
            <a:avLst>
              <a:gd name="adj1" fmla="val 16667"/>
              <a:gd name="adj2" fmla="val 13775"/>
            </a:avLst>
          </a:prstGeom>
          <a:ln w="88900" cap="sq">
            <a:solidFill>
              <a:srgbClr val="FFFFFF"/>
            </a:solidFill>
            <a:miter lim="800000"/>
          </a:ln>
          <a:effectLst>
            <a:outerShdw blurRad="254000" algn="tl" rotWithShape="0">
              <a:srgbClr val="000000"/>
            </a:outerShdw>
          </a:effectLst>
        </p:spPr>
      </p:pic>
      <p:sp>
        <p:nvSpPr>
          <p:cNvPr id="7" name="コンテンツ プレースホルダー 2"/>
          <p:cNvSpPr txBox="1">
            <a:spLocks/>
          </p:cNvSpPr>
          <p:nvPr/>
        </p:nvSpPr>
        <p:spPr>
          <a:xfrm>
            <a:off x="194612" y="6229495"/>
            <a:ext cx="6468774" cy="296562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9pPr>
          </a:lstStyle>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タイトル　</a:t>
            </a:r>
            <a:r>
              <a:rPr lang="ja-JP" altLang="en-US" sz="2000" dirty="0" smtClean="0">
                <a:latin typeface="+mj-lt"/>
                <a:ea typeface="たぬき油性マジック" panose="02000600000000000000" pitchFamily="2" charset="-128"/>
              </a:rPr>
              <a:t>月面戦争</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制作学年　</a:t>
            </a:r>
            <a:r>
              <a:rPr lang="ja-JP" altLang="en-US" sz="2000" dirty="0" smtClean="0">
                <a:latin typeface="+mj-lt"/>
                <a:ea typeface="たぬき油性マジック" panose="02000600000000000000" pitchFamily="2" charset="-128"/>
              </a:rPr>
              <a:t>２年</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担当職種　</a:t>
            </a:r>
            <a:r>
              <a:rPr lang="ja-JP" altLang="en-US" sz="2000" dirty="0" smtClean="0">
                <a:latin typeface="+mj-lt"/>
                <a:ea typeface="たぬき油性マジック" panose="02000600000000000000" pitchFamily="2" charset="-128"/>
              </a:rPr>
              <a:t>プログラマー</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制作人数 </a:t>
            </a:r>
            <a:r>
              <a:rPr lang="ja-JP" altLang="en-US" sz="2000" dirty="0" smtClean="0">
                <a:latin typeface="+mj-lt"/>
                <a:ea typeface="たぬき油性マジック" panose="02000600000000000000" pitchFamily="2" charset="-128"/>
              </a:rPr>
              <a:t>　４人</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製作期間</a:t>
            </a:r>
            <a:r>
              <a:rPr lang="ja-JP" altLang="en-US" sz="2000" dirty="0" smtClean="0">
                <a:latin typeface="+mj-lt"/>
                <a:ea typeface="たぬき油性マジック" panose="02000600000000000000" pitchFamily="2" charset="-128"/>
              </a:rPr>
              <a:t>　６月～９日</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プラットフォーム</a:t>
            </a:r>
            <a:r>
              <a:rPr lang="ja-JP" altLang="en-US" sz="2000" dirty="0" smtClean="0">
                <a:latin typeface="+mj-lt"/>
                <a:ea typeface="たぬき油性マジック" panose="02000600000000000000" pitchFamily="2" charset="-128"/>
              </a:rPr>
              <a:t>　</a:t>
            </a:r>
            <a:r>
              <a:rPr lang="en-US" altLang="ja-JP" sz="2000" dirty="0" smtClean="0">
                <a:latin typeface="+mj-lt"/>
                <a:ea typeface="たぬき油性マジック" panose="02000600000000000000" pitchFamily="2" charset="-128"/>
              </a:rPr>
              <a:t>PC(DirectX</a:t>
            </a:r>
            <a:r>
              <a:rPr lang="ja-JP" altLang="en-US" sz="2000" dirty="0" smtClean="0">
                <a:latin typeface="HGP行書体" panose="03000600000000000000" pitchFamily="66" charset="-128"/>
                <a:ea typeface="HGP行書体" panose="03000600000000000000" pitchFamily="66" charset="-128"/>
              </a:rPr>
              <a:t>９</a:t>
            </a:r>
            <a:r>
              <a:rPr lang="en-US" altLang="ja-JP" sz="2000" dirty="0" smtClean="0">
                <a:latin typeface="+mj-lt"/>
                <a:ea typeface="たぬき油性マジック" panose="02000600000000000000" pitchFamily="2" charset="-128"/>
              </a:rPr>
              <a:t>)</a:t>
            </a: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ジャンル</a:t>
            </a:r>
            <a:r>
              <a:rPr lang="ja-JP" altLang="en-US" dirty="0" smtClean="0">
                <a:latin typeface="+mj-lt"/>
                <a:ea typeface="たぬき油性マジック" panose="02000600000000000000" pitchFamily="2" charset="-128"/>
              </a:rPr>
              <a:t>　</a:t>
            </a:r>
            <a:r>
              <a:rPr lang="ja-JP" altLang="en-US" sz="2000" dirty="0" smtClean="0">
                <a:latin typeface="+mj-lt"/>
                <a:ea typeface="たぬき油性マジック" panose="02000600000000000000" pitchFamily="2" charset="-128"/>
              </a:rPr>
              <a:t>オンライン対戦シューティング</a:t>
            </a:r>
            <a:endParaRPr lang="en-US" altLang="ja-JP" sz="2000" dirty="0" smtClean="0">
              <a:latin typeface="+mj-lt"/>
              <a:ea typeface="たぬき油性マジック" panose="02000600000000000000" pitchFamily="2" charset="-128"/>
            </a:endParaRPr>
          </a:p>
        </p:txBody>
      </p:sp>
    </p:spTree>
    <p:extLst>
      <p:ext uri="{BB962C8B-B14F-4D97-AF65-F5344CB8AC3E}">
        <p14:creationId xmlns:p14="http://schemas.microsoft.com/office/powerpoint/2010/main" val="39122824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pic>
        <p:nvPicPr>
          <p:cNvPr id="4" name="コンテンツ プレースホルダ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495" y="1583478"/>
            <a:ext cx="3195355" cy="1800256"/>
          </a:xfrm>
          <a:prstGeom prst="round2DiagRect">
            <a:avLst>
              <a:gd name="adj1" fmla="val 16667"/>
              <a:gd name="adj2" fmla="val 9644"/>
            </a:avLst>
          </a:prstGeom>
          <a:ln w="88900" cap="sq">
            <a:solidFill>
              <a:srgbClr val="FFFFFF"/>
            </a:solidFill>
            <a:miter lim="800000"/>
          </a:ln>
          <a:effectLst>
            <a:outerShdw blurRad="254000" algn="tl" rotWithShape="0">
              <a:srgbClr val="000000"/>
            </a:outerShdw>
          </a:effectLst>
        </p:spPr>
      </p:pic>
      <p:pic>
        <p:nvPicPr>
          <p:cNvPr id="6" name="コンテンツ プレースホルダ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6416" y="2401421"/>
            <a:ext cx="3158684" cy="1643502"/>
          </a:xfrm>
          <a:prstGeom prst="round2DiagRect">
            <a:avLst>
              <a:gd name="adj1" fmla="val 16667"/>
              <a:gd name="adj2" fmla="val 11973"/>
            </a:avLst>
          </a:prstGeom>
          <a:ln w="88900" cap="sq">
            <a:solidFill>
              <a:srgbClr val="FFFFFF"/>
            </a:solidFill>
            <a:miter lim="800000"/>
          </a:ln>
          <a:effectLst>
            <a:outerShdw blurRad="254000" algn="tl" rotWithShape="0">
              <a:srgbClr val="000000"/>
            </a:outerShdw>
          </a:effectLst>
        </p:spPr>
      </p:pic>
      <p:pic>
        <p:nvPicPr>
          <p:cNvPr id="7" name="コンテンツ プレースホルダ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267" y="3731991"/>
            <a:ext cx="3227294" cy="1812700"/>
          </a:xfrm>
          <a:prstGeom prst="round2DiagRect">
            <a:avLst>
              <a:gd name="adj1" fmla="val 16667"/>
              <a:gd name="adj2" fmla="val 15325"/>
            </a:avLst>
          </a:prstGeom>
          <a:ln w="88900" cap="sq">
            <a:solidFill>
              <a:srgbClr val="FFFFFF"/>
            </a:solidFill>
            <a:miter lim="800000"/>
          </a:ln>
          <a:effectLst>
            <a:outerShdw blurRad="254000" algn="tl" rotWithShape="0">
              <a:srgbClr val="000000"/>
            </a:outerShdw>
          </a:effectLst>
        </p:spPr>
      </p:pic>
      <p:sp>
        <p:nvSpPr>
          <p:cNvPr id="8" name="テキスト ボックス 7"/>
          <p:cNvSpPr txBox="1"/>
          <p:nvPr/>
        </p:nvSpPr>
        <p:spPr>
          <a:xfrm>
            <a:off x="736600" y="465550"/>
            <a:ext cx="5428528" cy="830997"/>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4800" dirty="0">
                <a:solidFill>
                  <a:schemeClr val="bg1"/>
                </a:solidFill>
                <a:latin typeface="たぬき油性マジック" panose="02000600000000000000" pitchFamily="2" charset="-128"/>
                <a:ea typeface="たぬき油性マジック" panose="02000600000000000000" pitchFamily="2" charset="-128"/>
              </a:rPr>
              <a:t>自分</a:t>
            </a:r>
            <a:r>
              <a:rPr kumimoji="1" lang="ja-JP" altLang="en-US" sz="3600" dirty="0" smtClean="0">
                <a:solidFill>
                  <a:srgbClr val="FF0000"/>
                </a:solidFill>
                <a:latin typeface="たぬき油性マジック" panose="02000600000000000000" pitchFamily="2" charset="-128"/>
                <a:ea typeface="たぬき油性マジック" panose="02000600000000000000" pitchFamily="2" charset="-128"/>
              </a:rPr>
              <a:t>と</a:t>
            </a:r>
            <a:r>
              <a:rPr kumimoji="1" lang="ja-JP" altLang="en-US" sz="4800" dirty="0" smtClean="0">
                <a:solidFill>
                  <a:srgbClr val="FFFF00"/>
                </a:solidFill>
                <a:latin typeface="たぬき油性マジック" panose="02000600000000000000" pitchFamily="2" charset="-128"/>
                <a:ea typeface="たぬき油性マジック" panose="02000600000000000000" pitchFamily="2" charset="-128"/>
              </a:rPr>
              <a:t>敵</a:t>
            </a:r>
            <a:r>
              <a:rPr kumimoji="1" lang="ja-JP" altLang="en-US" sz="3600" dirty="0" smtClean="0">
                <a:solidFill>
                  <a:srgbClr val="FF0000"/>
                </a:solidFill>
                <a:latin typeface="たぬき油性マジック" panose="02000600000000000000" pitchFamily="2" charset="-128"/>
                <a:ea typeface="たぬき油性マジック" panose="02000600000000000000" pitchFamily="2" charset="-128"/>
              </a:rPr>
              <a:t>の</a:t>
            </a:r>
            <a:r>
              <a:rPr kumimoji="1" lang="ja-JP" altLang="en-US" sz="4800" dirty="0" smtClean="0">
                <a:solidFill>
                  <a:schemeClr val="accent6"/>
                </a:solidFill>
                <a:latin typeface="たぬき油性マジック" panose="02000600000000000000" pitchFamily="2" charset="-128"/>
                <a:ea typeface="たぬき油性マジック" panose="02000600000000000000" pitchFamily="2" charset="-128"/>
              </a:rPr>
              <a:t>駆け引き</a:t>
            </a:r>
            <a:endParaRPr kumimoji="1" lang="ja-JP" altLang="en-US" sz="4800" dirty="0">
              <a:solidFill>
                <a:schemeClr val="accent6"/>
              </a:solidFill>
              <a:latin typeface="たぬき油性マジック" panose="02000600000000000000" pitchFamily="2" charset="-128"/>
              <a:ea typeface="たぬき油性マジック" panose="02000600000000000000" pitchFamily="2" charset="-128"/>
            </a:endParaRPr>
          </a:p>
        </p:txBody>
      </p:sp>
      <p:sp>
        <p:nvSpPr>
          <p:cNvPr id="9" name="テキスト ボックス 8"/>
          <p:cNvSpPr txBox="1"/>
          <p:nvPr/>
        </p:nvSpPr>
        <p:spPr>
          <a:xfrm rot="21416528">
            <a:off x="1824783" y="4843017"/>
            <a:ext cx="4278220" cy="769441"/>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4400" b="1" dirty="0" smtClean="0">
                <a:ln w="22225">
                  <a:solidFill>
                    <a:schemeClr val="bg1"/>
                  </a:solidFill>
                  <a:prstDash val="solid"/>
                </a:ln>
                <a:solidFill>
                  <a:srgbClr val="FF0000"/>
                </a:solidFill>
                <a:latin typeface="たぬき油性マジック" panose="02000600000000000000" pitchFamily="2" charset="-128"/>
                <a:ea typeface="たぬき油性マジック" panose="02000600000000000000" pitchFamily="2" charset="-128"/>
              </a:rPr>
              <a:t>オンライン対戦</a:t>
            </a:r>
            <a:endParaRPr kumimoji="1" lang="ja-JP" altLang="en-US" sz="4400" b="1" dirty="0">
              <a:ln w="22225">
                <a:solidFill>
                  <a:schemeClr val="bg1"/>
                </a:solidFill>
                <a:prstDash val="solid"/>
              </a:ln>
              <a:solidFill>
                <a:srgbClr val="FF0000"/>
              </a:solidFill>
              <a:latin typeface="たぬき油性マジック" panose="02000600000000000000" pitchFamily="2" charset="-128"/>
              <a:ea typeface="たぬき油性マジック" panose="02000600000000000000" pitchFamily="2" charset="-128"/>
            </a:endParaRPr>
          </a:p>
        </p:txBody>
      </p:sp>
      <p:sp>
        <p:nvSpPr>
          <p:cNvPr id="10" name="テキスト ボックス 9"/>
          <p:cNvSpPr txBox="1"/>
          <p:nvPr/>
        </p:nvSpPr>
        <p:spPr>
          <a:xfrm>
            <a:off x="736600" y="5774306"/>
            <a:ext cx="5695484" cy="830997"/>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4800" b="1" spc="50" dirty="0" smtClean="0">
                <a:ln w="0"/>
                <a:solidFill>
                  <a:schemeClr val="bg2"/>
                </a:solidFill>
                <a:effectLst>
                  <a:innerShdw blurRad="63500" dist="50800" dir="13500000">
                    <a:srgbClr val="000000">
                      <a:alpha val="50000"/>
                    </a:srgbClr>
                  </a:innerShdw>
                </a:effectLst>
                <a:latin typeface="たぬき油性マジック" panose="02000600000000000000" pitchFamily="2" charset="-128"/>
                <a:ea typeface="たぬき油性マジック" panose="02000600000000000000" pitchFamily="2" charset="-128"/>
              </a:rPr>
              <a:t>最後まで生き残れ！</a:t>
            </a:r>
            <a:endParaRPr kumimoji="1" lang="ja-JP" altLang="en-US" sz="4800" b="1" spc="50" dirty="0">
              <a:ln w="0"/>
              <a:solidFill>
                <a:schemeClr val="bg2"/>
              </a:solidFill>
              <a:effectLst>
                <a:innerShdw blurRad="63500" dist="50800" dir="13500000">
                  <a:srgbClr val="000000">
                    <a:alpha val="50000"/>
                  </a:srgbClr>
                </a:innerShdw>
              </a:effectLst>
              <a:latin typeface="たぬき油性マジック" panose="02000600000000000000" pitchFamily="2" charset="-128"/>
              <a:ea typeface="たぬき油性マジック" panose="02000600000000000000" pitchFamily="2" charset="-128"/>
            </a:endParaRPr>
          </a:p>
        </p:txBody>
      </p:sp>
      <p:sp>
        <p:nvSpPr>
          <p:cNvPr id="11" name="テキスト ボックス 10"/>
          <p:cNvSpPr txBox="1"/>
          <p:nvPr/>
        </p:nvSpPr>
        <p:spPr>
          <a:xfrm>
            <a:off x="377512" y="6957024"/>
            <a:ext cx="6102976"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smtClean="0">
                <a:latin typeface="たぬき油性マジック" panose="02000600000000000000" pitchFamily="2" charset="-128"/>
                <a:ea typeface="たぬき油性マジック" panose="02000600000000000000" pitchFamily="2" charset="-128"/>
              </a:rPr>
              <a:t>自身では２回目のチーム制作で作成したゲームで、初の</a:t>
            </a:r>
            <a:r>
              <a:rPr kumimoji="1" lang="ja-JP" altLang="en-US" sz="2000" dirty="0" smtClean="0">
                <a:solidFill>
                  <a:srgbClr val="FF0000"/>
                </a:solidFill>
                <a:latin typeface="たぬき油性マジック" panose="02000600000000000000" pitchFamily="2" charset="-128"/>
                <a:ea typeface="たぬき油性マジック" panose="02000600000000000000" pitchFamily="2" charset="-128"/>
              </a:rPr>
              <a:t>オンラインシューティング</a:t>
            </a:r>
            <a:r>
              <a:rPr kumimoji="1" lang="ja-JP" altLang="en-US" sz="2000" dirty="0" smtClean="0">
                <a:latin typeface="たぬき油性マジック" panose="02000600000000000000" pitchFamily="2" charset="-128"/>
                <a:ea typeface="たぬき油性マジック" panose="02000600000000000000" pitchFamily="2" charset="-128"/>
              </a:rPr>
              <a:t>にチャレンジしてみました。自分が</a:t>
            </a:r>
            <a:r>
              <a:rPr kumimoji="1" lang="ja-JP" altLang="en-US" sz="2000" dirty="0" smtClean="0">
                <a:solidFill>
                  <a:srgbClr val="FF0000"/>
                </a:solidFill>
                <a:latin typeface="たぬき油性マジック" panose="02000600000000000000" pitchFamily="2" charset="-128"/>
                <a:ea typeface="たぬき油性マジック" panose="02000600000000000000" pitchFamily="2" charset="-128"/>
              </a:rPr>
              <a:t>メインプログラマー</a:t>
            </a:r>
            <a:r>
              <a:rPr kumimoji="1" lang="ja-JP" altLang="en-US" sz="2000" dirty="0" smtClean="0">
                <a:latin typeface="たぬき油性マジック" panose="02000600000000000000" pitchFamily="2" charset="-128"/>
                <a:ea typeface="たぬき油性マジック" panose="02000600000000000000" pitchFamily="2" charset="-128"/>
              </a:rPr>
              <a:t>として制作したのですが、周りの助けもありなんとか完成することができました。主にカメラや、弾の発射、</a:t>
            </a:r>
            <a:r>
              <a:rPr kumimoji="1" lang="en-US" altLang="ja-JP" sz="2000" dirty="0" smtClean="0">
                <a:latin typeface="たぬき油性マジック" panose="02000600000000000000" pitchFamily="2" charset="-128"/>
                <a:ea typeface="たぬき油性マジック" panose="02000600000000000000" pitchFamily="2" charset="-128"/>
              </a:rPr>
              <a:t>HP</a:t>
            </a:r>
            <a:r>
              <a:rPr kumimoji="1" lang="ja-JP" altLang="en-US" sz="2000" dirty="0" smtClean="0">
                <a:latin typeface="たぬき油性マジック" panose="02000600000000000000" pitchFamily="2" charset="-128"/>
                <a:ea typeface="たぬき油性マジック" panose="02000600000000000000" pitchFamily="2" charset="-128"/>
              </a:rPr>
              <a:t>などゲーム自体のプログラムを担当していました。</a:t>
            </a:r>
            <a:endParaRPr kumimoji="1" lang="en-US" altLang="ja-JP" sz="2000" dirty="0" smtClean="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841254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58000" cy="9906000"/>
          </a:xfrm>
        </p:spPr>
      </p:pic>
      <p:sp>
        <p:nvSpPr>
          <p:cNvPr id="2" name="タイトル 1"/>
          <p:cNvSpPr>
            <a:spLocks noGrp="1"/>
          </p:cNvSpPr>
          <p:nvPr>
            <p:ph type="title"/>
          </p:nvPr>
        </p:nvSpPr>
        <p:spPr>
          <a:xfrm>
            <a:off x="539751" y="533400"/>
            <a:ext cx="5778500" cy="950385"/>
          </a:xfrm>
          <a:ln>
            <a:noFill/>
          </a:ln>
          <a:effectLst>
            <a:outerShdw blurRad="5080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kumimoji="1" lang="ja-JP" altLang="en-US" sz="5400" b="1" dirty="0" smtClean="0">
                <a:solidFill>
                  <a:srgbClr val="00B0F0"/>
                </a:solidFill>
                <a:latin typeface="たぬき油性マジック" panose="02000600000000000000" pitchFamily="2" charset="-128"/>
                <a:ea typeface="たぬき油性マジック" panose="02000600000000000000" pitchFamily="2" charset="-128"/>
              </a:rPr>
              <a:t>１０時間制作！！</a:t>
            </a:r>
            <a:endParaRPr kumimoji="1" lang="ja-JP" altLang="en-US" sz="5400" b="1" dirty="0">
              <a:solidFill>
                <a:srgbClr val="00B0F0"/>
              </a:solidFill>
              <a:latin typeface="たぬき油性マジック" panose="02000600000000000000" pitchFamily="2" charset="-128"/>
              <a:ea typeface="たぬき油性マジック" panose="02000600000000000000" pitchFamily="2" charset="-128"/>
            </a:endParaRP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1" y="2285723"/>
            <a:ext cx="5864973" cy="3061185"/>
          </a:xfrm>
          <a:prstGeom prst="round2DiagRect">
            <a:avLst>
              <a:gd name="adj1" fmla="val 16667"/>
              <a:gd name="adj2" fmla="val 13731"/>
            </a:avLst>
          </a:prstGeom>
          <a:ln w="88900" cap="sq">
            <a:solidFill>
              <a:srgbClr val="FFFFFF"/>
            </a:solidFill>
            <a:miter lim="800000"/>
          </a:ln>
          <a:effectLst>
            <a:outerShdw blurRad="254000" algn="tl" rotWithShape="0">
              <a:srgbClr val="000000">
                <a:alpha val="43000"/>
              </a:srgbClr>
            </a:outerShdw>
          </a:effectLst>
        </p:spPr>
      </p:pic>
      <p:sp>
        <p:nvSpPr>
          <p:cNvPr id="13" name="コンテンツ プレースホルダー 2"/>
          <p:cNvSpPr txBox="1">
            <a:spLocks/>
          </p:cNvSpPr>
          <p:nvPr/>
        </p:nvSpPr>
        <p:spPr>
          <a:xfrm>
            <a:off x="191518" y="6143643"/>
            <a:ext cx="6468774" cy="296562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9pPr>
          </a:lstStyle>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タイトル　</a:t>
            </a:r>
            <a:r>
              <a:rPr lang="ja-JP" altLang="en-US" sz="2000" dirty="0" smtClean="0">
                <a:latin typeface="+mj-lt"/>
                <a:ea typeface="たぬき油性マジック" panose="02000600000000000000" pitchFamily="2" charset="-128"/>
              </a:rPr>
              <a:t>あぶないおつかい</a:t>
            </a:r>
            <a:r>
              <a:rPr lang="en-US" altLang="ja-JP" sz="2000" dirty="0" smtClean="0">
                <a:latin typeface="+mj-lt"/>
                <a:ea typeface="たぬき油性マジック" panose="02000600000000000000" pitchFamily="2" charset="-128"/>
              </a:rPr>
              <a:t>Ⅲ</a:t>
            </a: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制作学年　</a:t>
            </a:r>
            <a:r>
              <a:rPr lang="ja-JP" altLang="en-US" sz="2000" dirty="0" smtClean="0">
                <a:latin typeface="+mj-lt"/>
                <a:ea typeface="たぬき油性マジック" panose="02000600000000000000" pitchFamily="2" charset="-128"/>
              </a:rPr>
              <a:t>２年</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担当職種　</a:t>
            </a:r>
            <a:r>
              <a:rPr lang="ja-JP" altLang="en-US" sz="2000" dirty="0" smtClean="0">
                <a:latin typeface="+mj-lt"/>
                <a:ea typeface="たぬき油性マジック" panose="02000600000000000000" pitchFamily="2" charset="-128"/>
              </a:rPr>
              <a:t>プログラマー</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制作人数 </a:t>
            </a:r>
            <a:r>
              <a:rPr lang="ja-JP" altLang="en-US" sz="2000" dirty="0" smtClean="0">
                <a:latin typeface="+mj-lt"/>
                <a:ea typeface="たぬき油性マジック" panose="02000600000000000000" pitchFamily="2" charset="-128"/>
              </a:rPr>
              <a:t>　４人</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製作期間</a:t>
            </a:r>
            <a:r>
              <a:rPr lang="ja-JP" altLang="en-US" sz="2000" dirty="0" smtClean="0">
                <a:latin typeface="+mj-lt"/>
                <a:ea typeface="たぬき油性マジック" panose="02000600000000000000" pitchFamily="2" charset="-128"/>
              </a:rPr>
              <a:t>　９月２９日</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プラットフォーム</a:t>
            </a:r>
            <a:r>
              <a:rPr lang="ja-JP" altLang="en-US" sz="2000" dirty="0" smtClean="0">
                <a:latin typeface="+mj-lt"/>
                <a:ea typeface="たぬき油性マジック" panose="02000600000000000000" pitchFamily="2" charset="-128"/>
              </a:rPr>
              <a:t>　</a:t>
            </a:r>
            <a:r>
              <a:rPr lang="en-US" altLang="ja-JP" sz="2000" dirty="0" smtClean="0">
                <a:latin typeface="+mj-lt"/>
                <a:ea typeface="たぬき油性マジック" panose="02000600000000000000" pitchFamily="2" charset="-128"/>
              </a:rPr>
              <a:t>PC(DirectX</a:t>
            </a:r>
            <a:r>
              <a:rPr lang="ja-JP" altLang="en-US" sz="2000" dirty="0" smtClean="0">
                <a:latin typeface="HGP行書体" panose="03000600000000000000" pitchFamily="66" charset="-128"/>
                <a:ea typeface="HGP行書体" panose="03000600000000000000" pitchFamily="66" charset="-128"/>
              </a:rPr>
              <a:t>９</a:t>
            </a:r>
            <a:r>
              <a:rPr lang="en-US" altLang="ja-JP" sz="2000" dirty="0" smtClean="0">
                <a:latin typeface="+mj-lt"/>
                <a:ea typeface="たぬき油性マジック" panose="02000600000000000000" pitchFamily="2" charset="-128"/>
              </a:rPr>
              <a:t>)</a:t>
            </a: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ジャンル</a:t>
            </a:r>
            <a:r>
              <a:rPr lang="ja-JP" altLang="en-US" dirty="0" smtClean="0">
                <a:latin typeface="+mj-lt"/>
                <a:ea typeface="たぬき油性マジック" panose="02000600000000000000" pitchFamily="2" charset="-128"/>
              </a:rPr>
              <a:t>　横スクロールおつかいシューティングゲーム</a:t>
            </a:r>
            <a:endParaRPr lang="en-US" altLang="ja-JP" dirty="0" smtClean="0">
              <a:latin typeface="+mj-lt"/>
              <a:ea typeface="たぬき油性マジック" panose="02000600000000000000" pitchFamily="2" charset="-128"/>
            </a:endParaRPr>
          </a:p>
        </p:txBody>
      </p:sp>
    </p:spTree>
    <p:extLst>
      <p:ext uri="{BB962C8B-B14F-4D97-AF65-F5344CB8AC3E}">
        <p14:creationId xmlns:p14="http://schemas.microsoft.com/office/powerpoint/2010/main" val="14354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58000" cy="9906000"/>
          </a:xfr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1085" y="1744310"/>
            <a:ext cx="3645465" cy="2049244"/>
          </a:xfrm>
          <a:prstGeom prst="round2DiagRect">
            <a:avLst>
              <a:gd name="adj1" fmla="val 16667"/>
              <a:gd name="adj2" fmla="val 15769"/>
            </a:avLst>
          </a:prstGeom>
          <a:ln w="88900" cap="sq">
            <a:solidFill>
              <a:srgbClr val="FFFFFF"/>
            </a:solidFill>
            <a:miter lim="800000"/>
          </a:ln>
          <a:effectLst>
            <a:outerShdw blurRad="254000" algn="tl" rotWithShape="0">
              <a:srgbClr val="000000"/>
            </a:outerShdw>
          </a:effectLst>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30" y="1386548"/>
            <a:ext cx="3645465" cy="1927509"/>
          </a:xfrm>
          <a:prstGeom prst="round2DiagRect">
            <a:avLst>
              <a:gd name="adj1" fmla="val 16667"/>
              <a:gd name="adj2" fmla="val 15063"/>
            </a:avLst>
          </a:prstGeom>
          <a:ln w="88900" cap="sq">
            <a:solidFill>
              <a:srgbClr val="FFFFFF"/>
            </a:solidFill>
            <a:miter lim="800000"/>
          </a:ln>
          <a:effectLst>
            <a:outerShdw blurRad="254000" algn="tl" rotWithShape="0">
              <a:srgbClr val="000000"/>
            </a:outerShdw>
          </a:effectLst>
        </p:spPr>
      </p:pic>
      <p:sp>
        <p:nvSpPr>
          <p:cNvPr id="8" name="テキスト ボックス 7"/>
          <p:cNvSpPr txBox="1"/>
          <p:nvPr/>
        </p:nvSpPr>
        <p:spPr>
          <a:xfrm rot="21396021">
            <a:off x="1246384" y="3605007"/>
            <a:ext cx="5309467" cy="769441"/>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3600" dirty="0" smtClean="0">
                <a:solidFill>
                  <a:srgbClr val="FF0000"/>
                </a:solidFill>
                <a:latin typeface="たぬき油性マジック" panose="02000600000000000000" pitchFamily="2" charset="-128"/>
                <a:ea typeface="たぬき油性マジック" panose="02000600000000000000" pitchFamily="2" charset="-128"/>
              </a:rPr>
              <a:t>向かってくる</a:t>
            </a:r>
            <a:r>
              <a:rPr kumimoji="1" lang="ja-JP" altLang="en-US" sz="4400" dirty="0" smtClean="0">
                <a:solidFill>
                  <a:srgbClr val="00B050"/>
                </a:solidFill>
                <a:latin typeface="たぬき油性マジック" panose="02000600000000000000" pitchFamily="2" charset="-128"/>
                <a:ea typeface="たぬき油性マジック" panose="02000600000000000000" pitchFamily="2" charset="-128"/>
              </a:rPr>
              <a:t>敵</a:t>
            </a:r>
            <a:r>
              <a:rPr kumimoji="1" lang="ja-JP" altLang="en-US" sz="3600" dirty="0" smtClean="0">
                <a:solidFill>
                  <a:srgbClr val="FF0000"/>
                </a:solidFill>
                <a:latin typeface="たぬき油性マジック" panose="02000600000000000000" pitchFamily="2" charset="-128"/>
                <a:ea typeface="たぬき油性マジック" panose="02000600000000000000" pitchFamily="2" charset="-128"/>
              </a:rPr>
              <a:t>を</a:t>
            </a:r>
            <a:r>
              <a:rPr kumimoji="1" lang="ja-JP" altLang="en-US" sz="4400" dirty="0" smtClean="0">
                <a:solidFill>
                  <a:srgbClr val="0070C0"/>
                </a:solidFill>
                <a:latin typeface="たぬき油性マジック" panose="02000600000000000000" pitchFamily="2" charset="-128"/>
                <a:ea typeface="たぬき油性マジック" panose="02000600000000000000" pitchFamily="2" charset="-128"/>
              </a:rPr>
              <a:t>倒し</a:t>
            </a:r>
            <a:r>
              <a:rPr kumimoji="1" lang="ja-JP" altLang="en-US" sz="4400" dirty="0">
                <a:solidFill>
                  <a:srgbClr val="0070C0"/>
                </a:solidFill>
                <a:latin typeface="たぬき油性マジック" panose="02000600000000000000" pitchFamily="2" charset="-128"/>
                <a:ea typeface="たぬき油性マジック" panose="02000600000000000000" pitchFamily="2" charset="-128"/>
              </a:rPr>
              <a:t>て</a:t>
            </a:r>
          </a:p>
        </p:txBody>
      </p:sp>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6267" y="4541676"/>
            <a:ext cx="3645465" cy="2053612"/>
          </a:xfrm>
          <a:prstGeom prst="round2DiagRect">
            <a:avLst>
              <a:gd name="adj1" fmla="val 16667"/>
              <a:gd name="adj2" fmla="val 20515"/>
            </a:avLst>
          </a:prstGeom>
          <a:ln w="88900" cap="sq">
            <a:solidFill>
              <a:srgbClr val="FFFFFF"/>
            </a:solidFill>
            <a:miter lim="800000"/>
          </a:ln>
          <a:effectLst>
            <a:outerShdw blurRad="254000" algn="tl" rotWithShape="0">
              <a:srgbClr val="000000"/>
            </a:outerShdw>
          </a:effectLst>
        </p:spPr>
      </p:pic>
      <p:sp>
        <p:nvSpPr>
          <p:cNvPr id="10" name="テキスト ボックス 9"/>
          <p:cNvSpPr txBox="1"/>
          <p:nvPr/>
        </p:nvSpPr>
        <p:spPr>
          <a:xfrm rot="171132">
            <a:off x="689790" y="6048335"/>
            <a:ext cx="5872120" cy="769441"/>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4400" dirty="0" smtClean="0">
                <a:solidFill>
                  <a:schemeClr val="accent6">
                    <a:lumMod val="50000"/>
                  </a:schemeClr>
                </a:solidFill>
                <a:latin typeface="たぬき油性マジック" panose="02000600000000000000" pitchFamily="2" charset="-128"/>
                <a:ea typeface="たぬき油性マジック" panose="02000600000000000000" pitchFamily="2" charset="-128"/>
              </a:rPr>
              <a:t>おつかい</a:t>
            </a:r>
            <a:r>
              <a:rPr kumimoji="1" lang="ja-JP" altLang="en-US" sz="3600" dirty="0" smtClean="0">
                <a:solidFill>
                  <a:srgbClr val="FF0000"/>
                </a:solidFill>
                <a:latin typeface="たぬき油性マジック" panose="02000600000000000000" pitchFamily="2" charset="-128"/>
                <a:ea typeface="たぬき油性マジック" panose="02000600000000000000" pitchFamily="2" charset="-128"/>
              </a:rPr>
              <a:t>を</a:t>
            </a:r>
            <a:r>
              <a:rPr kumimoji="1" lang="ja-JP" altLang="en-US" sz="4400" dirty="0" smtClean="0">
                <a:solidFill>
                  <a:srgbClr val="002060"/>
                </a:solidFill>
                <a:latin typeface="たぬき油性マジック" panose="02000600000000000000" pitchFamily="2" charset="-128"/>
                <a:ea typeface="たぬき油性マジック" panose="02000600000000000000" pitchFamily="2" charset="-128"/>
              </a:rPr>
              <a:t>成功</a:t>
            </a:r>
            <a:r>
              <a:rPr kumimoji="1" lang="ja-JP" altLang="en-US" sz="3600" dirty="0" smtClean="0">
                <a:solidFill>
                  <a:srgbClr val="FF0000"/>
                </a:solidFill>
                <a:latin typeface="たぬき油性マジック" panose="02000600000000000000" pitchFamily="2" charset="-128"/>
                <a:ea typeface="たぬき油性マジック" panose="02000600000000000000" pitchFamily="2" charset="-128"/>
              </a:rPr>
              <a:t>させよう</a:t>
            </a:r>
            <a:endParaRPr kumimoji="1" lang="ja-JP" altLang="en-US" sz="3600" dirty="0">
              <a:solidFill>
                <a:srgbClr val="FF0000"/>
              </a:solidFill>
              <a:latin typeface="たぬき油性マジック" panose="02000600000000000000" pitchFamily="2" charset="-128"/>
              <a:ea typeface="たぬき油性マジック" panose="02000600000000000000" pitchFamily="2" charset="-128"/>
            </a:endParaRPr>
          </a:p>
        </p:txBody>
      </p:sp>
      <p:sp>
        <p:nvSpPr>
          <p:cNvPr id="11" name="テキスト ボックス 10"/>
          <p:cNvSpPr txBox="1"/>
          <p:nvPr/>
        </p:nvSpPr>
        <p:spPr>
          <a:xfrm>
            <a:off x="393678" y="410422"/>
            <a:ext cx="6239209" cy="769441"/>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4400" dirty="0" smtClean="0">
                <a:solidFill>
                  <a:srgbClr val="FFFF00"/>
                </a:solidFill>
                <a:latin typeface="たぬき油性マジック" panose="02000600000000000000" pitchFamily="2" charset="-128"/>
                <a:ea typeface="たぬき油性マジック" panose="02000600000000000000" pitchFamily="2" charset="-128"/>
              </a:rPr>
              <a:t>緊張</a:t>
            </a:r>
            <a:r>
              <a:rPr kumimoji="1" lang="ja-JP" altLang="en-US" sz="3600" dirty="0" smtClean="0">
                <a:solidFill>
                  <a:srgbClr val="FF0000"/>
                </a:solidFill>
                <a:latin typeface="たぬき油性マジック" panose="02000600000000000000" pitchFamily="2" charset="-128"/>
                <a:ea typeface="たぬき油性マジック" panose="02000600000000000000" pitchFamily="2" charset="-128"/>
              </a:rPr>
              <a:t>と</a:t>
            </a:r>
            <a:r>
              <a:rPr kumimoji="1" lang="ja-JP" altLang="en-US" sz="4400" dirty="0" smtClean="0">
                <a:solidFill>
                  <a:srgbClr val="0070C0"/>
                </a:solidFill>
                <a:latin typeface="たぬき油性マジック" panose="02000600000000000000" pitchFamily="2" charset="-128"/>
                <a:ea typeface="たぬき油性マジック" panose="02000600000000000000" pitchFamily="2" charset="-128"/>
              </a:rPr>
              <a:t>ドキドキ</a:t>
            </a:r>
            <a:r>
              <a:rPr kumimoji="1" lang="ja-JP" altLang="en-US" sz="3600" dirty="0" smtClean="0">
                <a:solidFill>
                  <a:srgbClr val="FF0000"/>
                </a:solidFill>
                <a:latin typeface="たぬき油性マジック" panose="02000600000000000000" pitchFamily="2" charset="-128"/>
                <a:ea typeface="たぬき油性マジック" panose="02000600000000000000" pitchFamily="2" charset="-128"/>
              </a:rPr>
              <a:t>のおつかい</a:t>
            </a:r>
            <a:endParaRPr kumimoji="1" lang="ja-JP" altLang="en-US" sz="3600" dirty="0">
              <a:solidFill>
                <a:srgbClr val="FF0000"/>
              </a:solidFill>
              <a:latin typeface="たぬき油性マジック" panose="02000600000000000000" pitchFamily="2" charset="-128"/>
              <a:ea typeface="たぬき油性マジック" panose="02000600000000000000" pitchFamily="2" charset="-128"/>
            </a:endParaRPr>
          </a:p>
        </p:txBody>
      </p:sp>
      <p:sp>
        <p:nvSpPr>
          <p:cNvPr id="12" name="テキスト ボックス 11"/>
          <p:cNvSpPr txBox="1"/>
          <p:nvPr/>
        </p:nvSpPr>
        <p:spPr>
          <a:xfrm>
            <a:off x="377511" y="7502169"/>
            <a:ext cx="6102976"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smtClean="0">
                <a:latin typeface="たぬき油性マジック" panose="02000600000000000000" pitchFamily="2" charset="-128"/>
                <a:ea typeface="たぬき油性マジック" panose="02000600000000000000" pitchFamily="2" charset="-128"/>
              </a:rPr>
              <a:t>自身では３回目、学校では初めてのゲームジャムイベントで制作した</a:t>
            </a:r>
            <a:r>
              <a:rPr kumimoji="1" lang="ja-JP" altLang="en-US" dirty="0" smtClean="0">
                <a:solidFill>
                  <a:srgbClr val="FF0000"/>
                </a:solidFill>
                <a:latin typeface="たぬき油性マジック" panose="02000600000000000000" pitchFamily="2" charset="-128"/>
                <a:ea typeface="たぬき油性マジック" panose="02000600000000000000" pitchFamily="2" charset="-128"/>
              </a:rPr>
              <a:t>思い入れのある作品</a:t>
            </a:r>
            <a:r>
              <a:rPr kumimoji="1" lang="ja-JP" altLang="en-US" dirty="0" smtClean="0">
                <a:latin typeface="たぬき油性マジック" panose="02000600000000000000" pitchFamily="2" charset="-128"/>
                <a:ea typeface="たぬき油性マジック" panose="02000600000000000000" pitchFamily="2" charset="-128"/>
              </a:rPr>
              <a:t>で、今まで参加してきたどのイベントより、</a:t>
            </a:r>
            <a:r>
              <a:rPr kumimoji="1" lang="ja-JP" altLang="en-US" dirty="0" smtClean="0">
                <a:solidFill>
                  <a:srgbClr val="FF0000"/>
                </a:solidFill>
                <a:latin typeface="たぬき油性マジック" panose="02000600000000000000" pitchFamily="2" charset="-128"/>
                <a:ea typeface="たぬき油性マジック" panose="02000600000000000000" pitchFamily="2" charset="-128"/>
              </a:rPr>
              <a:t>制作時間が短い中</a:t>
            </a:r>
            <a:r>
              <a:rPr kumimoji="1" lang="ja-JP" altLang="en-US" dirty="0" smtClean="0">
                <a:latin typeface="たぬき油性マジック" panose="02000600000000000000" pitchFamily="2" charset="-128"/>
                <a:ea typeface="たぬき油性マジック" panose="02000600000000000000" pitchFamily="2" charset="-128"/>
              </a:rPr>
              <a:t>で制作したゲームです。</a:t>
            </a:r>
            <a:r>
              <a:rPr kumimoji="1" lang="ja-JP" altLang="en-US" dirty="0" smtClean="0">
                <a:solidFill>
                  <a:srgbClr val="FF0000"/>
                </a:solidFill>
                <a:latin typeface="たぬき油性マジック" panose="02000600000000000000" pitchFamily="2" charset="-128"/>
                <a:ea typeface="たぬき油性マジック" panose="02000600000000000000" pitchFamily="2" charset="-128"/>
              </a:rPr>
              <a:t>違う学年や学科の人と一緒に制作</a:t>
            </a:r>
            <a:r>
              <a:rPr kumimoji="1" lang="ja-JP" altLang="en-US" dirty="0" smtClean="0">
                <a:latin typeface="たぬき油性マジック" panose="02000600000000000000" pitchFamily="2" charset="-128"/>
                <a:ea typeface="たぬき油性マジック" panose="02000600000000000000" pitchFamily="2" charset="-128"/>
              </a:rPr>
              <a:t>できたのはいい経験でした。私はボスキャラパートの作成をしました。</a:t>
            </a:r>
            <a:endParaRPr kumimoji="1" lang="en-US" altLang="ja-JP" dirty="0"/>
          </a:p>
          <a:p>
            <a:endParaRPr kumimoji="1" lang="ja-JP" altLang="en-US" dirty="0"/>
          </a:p>
        </p:txBody>
      </p:sp>
    </p:spTree>
    <p:extLst>
      <p:ext uri="{BB962C8B-B14F-4D97-AF65-F5344CB8AC3E}">
        <p14:creationId xmlns:p14="http://schemas.microsoft.com/office/powerpoint/2010/main" val="2602301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750" y="2561848"/>
            <a:ext cx="5778500" cy="3241377"/>
          </a:xfrm>
          <a:prstGeom prst="round2DiagRect">
            <a:avLst>
              <a:gd name="adj1" fmla="val 16667"/>
              <a:gd name="adj2" fmla="val 14105"/>
            </a:avLst>
          </a:prstGeom>
          <a:ln w="88900" cap="sq">
            <a:solidFill>
              <a:srgbClr val="FFFFFF"/>
            </a:solidFill>
            <a:miter lim="800000"/>
          </a:ln>
          <a:effectLst>
            <a:outerShdw blurRad="254000" algn="tl" rotWithShape="0">
              <a:srgbClr val="000000">
                <a:alpha val="43000"/>
              </a:srgbClr>
            </a:outerShdw>
          </a:effectLst>
        </p:spPr>
      </p:pic>
      <p:sp>
        <p:nvSpPr>
          <p:cNvPr id="7" name="タイトル 1"/>
          <p:cNvSpPr txBox="1">
            <a:spLocks/>
          </p:cNvSpPr>
          <p:nvPr/>
        </p:nvSpPr>
        <p:spPr>
          <a:xfrm>
            <a:off x="539750" y="660402"/>
            <a:ext cx="5778500" cy="950385"/>
          </a:xfrm>
          <a:prstGeom prst="rect">
            <a:avLst/>
          </a:prstGeom>
          <a:ln>
            <a:noFill/>
          </a:ln>
          <a:effectLst>
            <a:outerShdw blurRad="5080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a:bodyPr>
          <a:lstStyle>
            <a:lvl1pPr algn="ctr" defTabSz="342900" rtl="0" eaLnBrk="1" latinLnBrk="0" hangingPunct="1">
              <a:spcBef>
                <a:spcPct val="0"/>
              </a:spcBef>
              <a:buNone/>
              <a:defRPr kumimoji="1" sz="3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5400" b="1" dirty="0" smtClean="0">
                <a:solidFill>
                  <a:srgbClr val="00B0F0"/>
                </a:solidFill>
                <a:latin typeface="たぬき油性マジック" panose="02000600000000000000" pitchFamily="2" charset="-128"/>
                <a:ea typeface="たぬき油性マジック" panose="02000600000000000000" pitchFamily="2" charset="-128"/>
              </a:rPr>
              <a:t>２年生最終作品</a:t>
            </a:r>
            <a:endParaRPr lang="ja-JP" altLang="en-US" sz="5400" b="1" dirty="0">
              <a:solidFill>
                <a:srgbClr val="00B0F0"/>
              </a:solidFill>
              <a:latin typeface="たぬき油性マジック" panose="02000600000000000000" pitchFamily="2" charset="-128"/>
              <a:ea typeface="たぬき油性マジック" panose="02000600000000000000" pitchFamily="2" charset="-128"/>
            </a:endParaRPr>
          </a:p>
        </p:txBody>
      </p:sp>
      <p:sp>
        <p:nvSpPr>
          <p:cNvPr id="8" name="コンテンツ プレースホルダー 2"/>
          <p:cNvSpPr txBox="1">
            <a:spLocks/>
          </p:cNvSpPr>
          <p:nvPr/>
        </p:nvSpPr>
        <p:spPr>
          <a:xfrm>
            <a:off x="194613" y="6489632"/>
            <a:ext cx="6468774" cy="296562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9pPr>
          </a:lstStyle>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タイトル　</a:t>
            </a:r>
            <a:r>
              <a:rPr lang="en-US" altLang="ja-JP" sz="2000" dirty="0" smtClean="0">
                <a:solidFill>
                  <a:schemeClr val="tx2"/>
                </a:solidFill>
                <a:latin typeface="たぬき油性マジック" panose="02000600000000000000" pitchFamily="2" charset="-128"/>
                <a:ea typeface="たぬき油性マジック" panose="02000600000000000000" pitchFamily="2" charset="-128"/>
              </a:rPr>
              <a:t>PANDEMIC</a:t>
            </a: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制作学年　</a:t>
            </a:r>
            <a:r>
              <a:rPr lang="ja-JP" altLang="en-US" sz="2000" dirty="0" smtClean="0">
                <a:latin typeface="+mj-lt"/>
                <a:ea typeface="たぬき油性マジック" panose="02000600000000000000" pitchFamily="2" charset="-128"/>
              </a:rPr>
              <a:t>２年</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担当職種　</a:t>
            </a:r>
            <a:r>
              <a:rPr lang="ja-JP" altLang="en-US" sz="2000" dirty="0" smtClean="0">
                <a:latin typeface="+mj-lt"/>
                <a:ea typeface="たぬき油性マジック" panose="02000600000000000000" pitchFamily="2" charset="-128"/>
              </a:rPr>
              <a:t>プログラマー</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制作人数 </a:t>
            </a:r>
            <a:r>
              <a:rPr lang="ja-JP" altLang="en-US" sz="2000" dirty="0" smtClean="0">
                <a:latin typeface="+mj-lt"/>
                <a:ea typeface="たぬき油性マジック" panose="02000600000000000000" pitchFamily="2" charset="-128"/>
              </a:rPr>
              <a:t>　</a:t>
            </a:r>
            <a:r>
              <a:rPr lang="ja-JP" altLang="en-US" sz="2000" dirty="0">
                <a:latin typeface="+mj-lt"/>
                <a:ea typeface="たぬき油性マジック" panose="02000600000000000000" pitchFamily="2" charset="-128"/>
              </a:rPr>
              <a:t>１</a:t>
            </a:r>
            <a:r>
              <a:rPr lang="ja-JP" altLang="en-US" sz="2000" dirty="0" smtClean="0">
                <a:latin typeface="+mj-lt"/>
                <a:ea typeface="たぬき油性マジック" panose="02000600000000000000" pitchFamily="2" charset="-128"/>
              </a:rPr>
              <a:t>人</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製作期間</a:t>
            </a:r>
            <a:r>
              <a:rPr lang="ja-JP" altLang="en-US" sz="2000" dirty="0" smtClean="0">
                <a:latin typeface="+mj-lt"/>
                <a:ea typeface="たぬき油性マジック" panose="02000600000000000000" pitchFamily="2" charset="-128"/>
              </a:rPr>
              <a:t>　９月２９日</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プラットフォーム</a:t>
            </a:r>
            <a:r>
              <a:rPr lang="ja-JP" altLang="en-US" sz="2000" dirty="0" smtClean="0">
                <a:latin typeface="+mj-lt"/>
                <a:ea typeface="たぬき油性マジック" panose="02000600000000000000" pitchFamily="2" charset="-128"/>
              </a:rPr>
              <a:t>　</a:t>
            </a:r>
            <a:r>
              <a:rPr lang="en-US" altLang="ja-JP" sz="2000" dirty="0" smtClean="0">
                <a:latin typeface="+mj-lt"/>
                <a:ea typeface="たぬき油性マジック" panose="02000600000000000000" pitchFamily="2" charset="-128"/>
              </a:rPr>
              <a:t>PC(DirectX</a:t>
            </a:r>
            <a:r>
              <a:rPr lang="ja-JP" altLang="en-US" sz="2000" dirty="0" smtClean="0">
                <a:latin typeface="HGP行書体" panose="03000600000000000000" pitchFamily="66" charset="-128"/>
                <a:ea typeface="HGP行書体" panose="03000600000000000000" pitchFamily="66" charset="-128"/>
              </a:rPr>
              <a:t>９</a:t>
            </a:r>
            <a:r>
              <a:rPr lang="en-US" altLang="ja-JP" sz="2000" dirty="0" smtClean="0">
                <a:latin typeface="+mj-lt"/>
                <a:ea typeface="たぬき油性マジック" panose="02000600000000000000" pitchFamily="2" charset="-128"/>
              </a:rPr>
              <a:t>)</a:t>
            </a: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ジャンル</a:t>
            </a:r>
            <a:r>
              <a:rPr lang="ja-JP" altLang="en-US" dirty="0" smtClean="0">
                <a:latin typeface="+mj-lt"/>
                <a:ea typeface="たぬき油性マジック" panose="02000600000000000000" pitchFamily="2" charset="-128"/>
              </a:rPr>
              <a:t>　</a:t>
            </a:r>
            <a:r>
              <a:rPr lang="ja-JP" altLang="en-US" dirty="0" smtClean="0">
                <a:latin typeface="+mj-lt"/>
                <a:ea typeface="たぬき油性マジック" panose="02000600000000000000" pitchFamily="2" charset="-128"/>
              </a:rPr>
              <a:t>ドットイートシューティングゲーム</a:t>
            </a:r>
            <a:endParaRPr lang="en-US" altLang="ja-JP" dirty="0" smtClean="0">
              <a:latin typeface="+mj-lt"/>
              <a:ea typeface="たぬき油性マジック" panose="02000600000000000000" pitchFamily="2" charset="-128"/>
            </a:endParaRPr>
          </a:p>
        </p:txBody>
      </p:sp>
    </p:spTree>
    <p:extLst>
      <p:ext uri="{BB962C8B-B14F-4D97-AF65-F5344CB8AC3E}">
        <p14:creationId xmlns:p14="http://schemas.microsoft.com/office/powerpoint/2010/main" val="23428691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　</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5" name="テキスト ボックス 4"/>
          <p:cNvSpPr txBox="1"/>
          <p:nvPr/>
        </p:nvSpPr>
        <p:spPr>
          <a:xfrm>
            <a:off x="600675" y="283959"/>
            <a:ext cx="6536724"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5400" dirty="0" smtClean="0">
                <a:solidFill>
                  <a:srgbClr val="00B0F0"/>
                </a:solidFill>
                <a:latin typeface="たぬき油性マジック" panose="02000600000000000000" pitchFamily="2" charset="-128"/>
                <a:ea typeface="たぬき油性マジック" panose="02000600000000000000" pitchFamily="2" charset="-128"/>
              </a:rPr>
              <a:t>玉</a:t>
            </a:r>
            <a:r>
              <a:rPr kumimoji="1" lang="ja-JP" altLang="en-US" sz="3600" dirty="0" smtClean="0">
                <a:solidFill>
                  <a:srgbClr val="FF0000"/>
                </a:solidFill>
                <a:latin typeface="たぬき油性マジック" panose="02000600000000000000" pitchFamily="2" charset="-128"/>
                <a:ea typeface="たぬき油性マジック" panose="02000600000000000000" pitchFamily="2" charset="-128"/>
              </a:rPr>
              <a:t>と</a:t>
            </a:r>
            <a:r>
              <a:rPr kumimoji="1" lang="ja-JP" altLang="en-US" sz="5400" dirty="0">
                <a:solidFill>
                  <a:srgbClr val="FFFF00"/>
                </a:solidFill>
                <a:latin typeface="たぬき油性マジック" panose="02000600000000000000" pitchFamily="2" charset="-128"/>
                <a:ea typeface="たぬき油性マジック" panose="02000600000000000000" pitchFamily="2" charset="-128"/>
              </a:rPr>
              <a:t>スコア</a:t>
            </a:r>
            <a:r>
              <a:rPr kumimoji="1" lang="ja-JP" altLang="en-US" sz="3600" dirty="0" smtClean="0">
                <a:solidFill>
                  <a:srgbClr val="FF0000"/>
                </a:solidFill>
                <a:latin typeface="たぬき油性マジック" panose="02000600000000000000" pitchFamily="2" charset="-128"/>
                <a:ea typeface="たぬき油性マジック" panose="02000600000000000000" pitchFamily="2" charset="-128"/>
              </a:rPr>
              <a:t>の</a:t>
            </a:r>
            <a:r>
              <a:rPr kumimoji="1" lang="ja-JP" altLang="en-US" sz="4800" dirty="0" smtClean="0">
                <a:solidFill>
                  <a:schemeClr val="tx2"/>
                </a:solidFill>
                <a:latin typeface="たぬき油性マジック" panose="02000600000000000000" pitchFamily="2" charset="-128"/>
                <a:ea typeface="たぬき油性マジック" panose="02000600000000000000" pitchFamily="2" charset="-128"/>
              </a:rPr>
              <a:t>関係性</a:t>
            </a:r>
            <a:endParaRPr kumimoji="1" lang="ja-JP" altLang="en-US" sz="6600" dirty="0">
              <a:solidFill>
                <a:schemeClr val="tx2"/>
              </a:solidFill>
              <a:latin typeface="たぬき油性マジック" panose="02000600000000000000" pitchFamily="2" charset="-128"/>
              <a:ea typeface="たぬき油性マジック" panose="02000600000000000000" pitchFamily="2" charset="-128"/>
            </a:endParaRPr>
          </a:p>
        </p:txBody>
      </p:sp>
      <p:pic>
        <p:nvPicPr>
          <p:cNvPr id="6" name="コンテンツ プレースホルダー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7943" y="1371421"/>
            <a:ext cx="4823082" cy="2716057"/>
          </a:xfrm>
          <a:prstGeom prst="round2DiagRect">
            <a:avLst>
              <a:gd name="adj1" fmla="val 16667"/>
              <a:gd name="adj2" fmla="val 12911"/>
            </a:avLst>
          </a:prstGeom>
          <a:ln w="88900" cap="sq">
            <a:solidFill>
              <a:srgbClr val="FFFFFF"/>
            </a:solidFill>
            <a:miter lim="800000"/>
          </a:ln>
          <a:effectLst>
            <a:outerShdw blurRad="254000" algn="tl" rotWithShape="0">
              <a:srgbClr val="000000">
                <a:alpha val="43000"/>
              </a:srgbClr>
            </a:outerShdw>
          </a:effectLst>
        </p:spPr>
      </p:pic>
      <p:sp>
        <p:nvSpPr>
          <p:cNvPr id="9" name="テキスト ボックス 8"/>
          <p:cNvSpPr txBox="1"/>
          <p:nvPr/>
        </p:nvSpPr>
        <p:spPr>
          <a:xfrm>
            <a:off x="377512" y="7694064"/>
            <a:ext cx="6102976"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smtClean="0">
                <a:latin typeface="たぬき油性マジック" panose="02000600000000000000" pitchFamily="2" charset="-128"/>
                <a:ea typeface="たぬき油性マジック" panose="02000600000000000000" pitchFamily="2" charset="-128"/>
              </a:rPr>
              <a:t>２年生の最後に制作した作品で、企画から作品までを作りました。</a:t>
            </a:r>
            <a:r>
              <a:rPr kumimoji="1" lang="en-US" altLang="ja-JP" dirty="0" smtClean="0">
                <a:solidFill>
                  <a:srgbClr val="FF0000"/>
                </a:solidFill>
                <a:latin typeface="たぬき油性マジック" panose="02000600000000000000" pitchFamily="2" charset="-128"/>
                <a:ea typeface="たぬき油性マジック" panose="02000600000000000000" pitchFamily="2" charset="-128"/>
              </a:rPr>
              <a:t>EXCEL</a:t>
            </a:r>
            <a:r>
              <a:rPr kumimoji="1" lang="ja-JP" altLang="en-US" dirty="0" smtClean="0">
                <a:solidFill>
                  <a:srgbClr val="FF0000"/>
                </a:solidFill>
                <a:latin typeface="たぬき油性マジック" panose="02000600000000000000" pitchFamily="2" charset="-128"/>
                <a:ea typeface="たぬき油性マジック" panose="02000600000000000000" pitchFamily="2" charset="-128"/>
              </a:rPr>
              <a:t>を使ってすべてのオブジェクトを管理してマップを作成したり、敵キャラがどっちの方向に移動しているかをとって、あたり判定をおこなう</a:t>
            </a:r>
            <a:r>
              <a:rPr kumimoji="1" lang="ja-JP" altLang="en-US" dirty="0" smtClean="0">
                <a:latin typeface="たぬき油性マジック" panose="02000600000000000000" pitchFamily="2" charset="-128"/>
                <a:ea typeface="たぬき油性マジック" panose="02000600000000000000" pitchFamily="2" charset="-128"/>
              </a:rPr>
              <a:t>など一番難しかったです。</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10" name="テキスト ボックス 9"/>
          <p:cNvSpPr txBox="1"/>
          <p:nvPr/>
        </p:nvSpPr>
        <p:spPr>
          <a:xfrm rot="21396021">
            <a:off x="71607" y="6006308"/>
            <a:ext cx="6356227" cy="92333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5400" b="1" dirty="0" smtClean="0">
                <a:ln w="12700" cmpd="sng">
                  <a:solidFill>
                    <a:schemeClr val="accent4"/>
                  </a:solidFill>
                  <a:prstDash val="solid"/>
                </a:ln>
                <a:solidFill>
                  <a:srgbClr val="FF0000"/>
                </a:solidFill>
                <a:latin typeface="たぬき油性マジック" panose="02000600000000000000" pitchFamily="2" charset="-128"/>
                <a:ea typeface="たぬき油性マジック" panose="02000600000000000000" pitchFamily="2" charset="-128"/>
              </a:rPr>
              <a:t>玉</a:t>
            </a:r>
            <a:r>
              <a:rPr kumimoji="1" lang="ja-JP" altLang="en-US" sz="4400" b="1" dirty="0" smtClean="0">
                <a:ln w="12700" cmpd="sng">
                  <a:solidFill>
                    <a:schemeClr val="accent4"/>
                  </a:solidFill>
                  <a:prstDash val="solid"/>
                </a:ln>
                <a:solidFill>
                  <a:schemeClr val="bg1"/>
                </a:solidFill>
                <a:latin typeface="たぬき油性マジック" panose="02000600000000000000" pitchFamily="2" charset="-128"/>
                <a:ea typeface="たぬき油性マジック" panose="02000600000000000000" pitchFamily="2" charset="-128"/>
              </a:rPr>
              <a:t>を取って</a:t>
            </a:r>
            <a:r>
              <a:rPr kumimoji="1" lang="ja-JP" altLang="en-US" sz="5400" b="1" dirty="0" smtClean="0">
                <a:ln w="12700" cmpd="sng">
                  <a:solidFill>
                    <a:schemeClr val="accent4"/>
                  </a:solidFill>
                  <a:prstDash val="solid"/>
                </a:ln>
                <a:solidFill>
                  <a:srgbClr val="00B0F0"/>
                </a:solidFill>
                <a:latin typeface="たぬき油性マジック" panose="02000600000000000000" pitchFamily="2" charset="-128"/>
                <a:ea typeface="たぬき油性マジック" panose="02000600000000000000" pitchFamily="2" charset="-128"/>
              </a:rPr>
              <a:t>弾</a:t>
            </a:r>
            <a:r>
              <a:rPr kumimoji="1" lang="ja-JP" altLang="en-US" sz="4400" b="1" dirty="0" smtClean="0">
                <a:ln w="12700" cmpd="sng">
                  <a:solidFill>
                    <a:schemeClr val="accent4"/>
                  </a:solidFill>
                  <a:prstDash val="solid"/>
                </a:ln>
                <a:solidFill>
                  <a:schemeClr val="bg1"/>
                </a:solidFill>
                <a:latin typeface="たぬき油性マジック" panose="02000600000000000000" pitchFamily="2" charset="-128"/>
                <a:ea typeface="たぬき油性マジック" panose="02000600000000000000" pitchFamily="2" charset="-128"/>
              </a:rPr>
              <a:t>を補充して</a:t>
            </a:r>
            <a:endParaRPr kumimoji="1" lang="ja-JP" altLang="en-US" sz="4400" b="1" dirty="0">
              <a:ln w="12700" cmpd="sng">
                <a:solidFill>
                  <a:schemeClr val="accent4"/>
                </a:solidFill>
                <a:prstDash val="solid"/>
              </a:ln>
              <a:solidFill>
                <a:schemeClr val="bg1"/>
              </a:solidFill>
              <a:latin typeface="たぬき油性マジック" panose="02000600000000000000" pitchFamily="2" charset="-128"/>
              <a:ea typeface="たぬき油性マジック" panose="02000600000000000000" pitchFamily="2" charset="-128"/>
            </a:endParaRPr>
          </a:p>
        </p:txBody>
      </p:sp>
      <p:sp>
        <p:nvSpPr>
          <p:cNvPr id="11" name="テキスト ボックス 10"/>
          <p:cNvSpPr txBox="1"/>
          <p:nvPr/>
        </p:nvSpPr>
        <p:spPr>
          <a:xfrm rot="21396021">
            <a:off x="3842520" y="6641861"/>
            <a:ext cx="3195105" cy="92333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4400" b="1" dirty="0" smtClean="0">
                <a:ln w="12700" cmpd="sng">
                  <a:solidFill>
                    <a:schemeClr val="accent4"/>
                  </a:solidFill>
                  <a:prstDash val="solid"/>
                </a:ln>
                <a:solidFill>
                  <a:schemeClr val="bg1"/>
                </a:solidFill>
                <a:latin typeface="たぬき油性マジック" panose="02000600000000000000" pitchFamily="2" charset="-128"/>
                <a:ea typeface="たぬき油性マジック" panose="02000600000000000000" pitchFamily="2" charset="-128"/>
              </a:rPr>
              <a:t>敵を</a:t>
            </a:r>
            <a:r>
              <a:rPr kumimoji="1" lang="ja-JP" altLang="en-US" sz="5400" b="1" dirty="0" smtClean="0">
                <a:ln w="12700" cmpd="sng">
                  <a:solidFill>
                    <a:schemeClr val="accent4"/>
                  </a:solidFill>
                  <a:prstDash val="solid"/>
                </a:ln>
                <a:solidFill>
                  <a:srgbClr val="002060"/>
                </a:solidFill>
                <a:latin typeface="たぬき油性マジック" panose="02000600000000000000" pitchFamily="2" charset="-128"/>
                <a:ea typeface="たぬき油性マジック" panose="02000600000000000000" pitchFamily="2" charset="-128"/>
              </a:rPr>
              <a:t>撃て</a:t>
            </a:r>
            <a:r>
              <a:rPr kumimoji="1" lang="ja-JP" altLang="en-US" sz="4400" b="1" dirty="0">
                <a:ln w="12700" cmpd="sng">
                  <a:solidFill>
                    <a:schemeClr val="accent4"/>
                  </a:solidFill>
                  <a:prstDash val="solid"/>
                </a:ln>
                <a:solidFill>
                  <a:schemeClr val="bg1"/>
                </a:solidFill>
                <a:latin typeface="たぬき油性マジック" panose="02000600000000000000" pitchFamily="2" charset="-128"/>
                <a:ea typeface="たぬき油性マジック" panose="02000600000000000000" pitchFamily="2" charset="-128"/>
              </a:rPr>
              <a:t>！</a:t>
            </a:r>
            <a:endParaRPr kumimoji="1" lang="ja-JP" altLang="en-US" sz="4400" b="1" dirty="0">
              <a:ln w="12700" cmpd="sng">
                <a:solidFill>
                  <a:schemeClr val="accent4"/>
                </a:solidFill>
                <a:prstDash val="solid"/>
              </a:ln>
              <a:solidFill>
                <a:schemeClr val="bg1"/>
              </a:solidFill>
              <a:latin typeface="たぬき油性マジック" panose="02000600000000000000" pitchFamily="2" charset="-128"/>
              <a:ea typeface="たぬき油性マジック" panose="02000600000000000000" pitchFamily="2" charset="-128"/>
            </a:endParaRPr>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282" y="2871410"/>
            <a:ext cx="5402134" cy="3032629"/>
          </a:xfrm>
          <a:prstGeom prst="round2DiagRect">
            <a:avLst>
              <a:gd name="adj1" fmla="val 16667"/>
              <a:gd name="adj2" fmla="val 17011"/>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643295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57878" y="667261"/>
            <a:ext cx="1734751" cy="704794"/>
          </a:xfrm>
        </p:spPr>
        <p:txBody>
          <a:bodyPr>
            <a:normAutofit fontScale="90000"/>
          </a:bodyPr>
          <a:lstStyle/>
          <a:p>
            <a:r>
              <a:rPr kumimoji="1" lang="ja-JP" altLang="en-US" sz="4800" dirty="0" smtClean="0">
                <a:solidFill>
                  <a:srgbClr val="00B0F0"/>
                </a:solidFill>
                <a:latin typeface="たぬき油性マジック" panose="02000600000000000000" pitchFamily="2" charset="-128"/>
                <a:ea typeface="たぬき油性マジック" panose="02000600000000000000" pitchFamily="2" charset="-128"/>
              </a:rPr>
              <a:t>もくじ</a:t>
            </a:r>
            <a:endParaRPr kumimoji="1" lang="ja-JP" altLang="en-US" sz="4800" dirty="0">
              <a:solidFill>
                <a:srgbClr val="00B0F0"/>
              </a:solidFill>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p:cNvSpPr>
            <a:spLocks noGrp="1"/>
          </p:cNvSpPr>
          <p:nvPr>
            <p:ph idx="1"/>
          </p:nvPr>
        </p:nvSpPr>
        <p:spPr>
          <a:xfrm>
            <a:off x="736600" y="1680519"/>
            <a:ext cx="5778500" cy="7933038"/>
          </a:xfrm>
        </p:spPr>
        <p:txBody>
          <a:bodyPr/>
          <a:lstStyle/>
          <a:p>
            <a:pPr marL="0" indent="0">
              <a:buNone/>
            </a:pPr>
            <a:r>
              <a:rPr lang="en-US" altLang="ja-JP" dirty="0" smtClean="0"/>
              <a:t>‣</a:t>
            </a:r>
            <a:r>
              <a:rPr lang="ja-JP" altLang="en-US" dirty="0" smtClean="0">
                <a:latin typeface="たぬき油性マジック" panose="02000600000000000000" pitchFamily="2" charset="-128"/>
                <a:ea typeface="たぬき油性マジック" panose="02000600000000000000" pitchFamily="2" charset="-128"/>
              </a:rPr>
              <a:t>貞子衰弱（仮）</a:t>
            </a:r>
            <a:r>
              <a:rPr lang="ja-JP" altLang="en-US" dirty="0"/>
              <a:t>　</a:t>
            </a:r>
          </a:p>
          <a:p>
            <a:pPr marL="0" indent="0">
              <a:buNone/>
            </a:pPr>
            <a:r>
              <a:rPr lang="en-US" altLang="ja-JP" dirty="0"/>
              <a:t>‣ </a:t>
            </a:r>
            <a:r>
              <a:rPr lang="en-US" altLang="ja-JP" dirty="0" err="1" smtClean="0">
                <a:latin typeface="たぬき油性マジック" panose="02000600000000000000" pitchFamily="2" charset="-128"/>
                <a:ea typeface="たぬき油性マジック" panose="02000600000000000000" pitchFamily="2" charset="-128"/>
              </a:rPr>
              <a:t>Stanzarround</a:t>
            </a:r>
            <a:endParaRPr lang="en-US" altLang="ja-JP" dirty="0">
              <a:latin typeface="たぬき油性マジック" panose="02000600000000000000" pitchFamily="2" charset="-128"/>
              <a:ea typeface="たぬき油性マジック" panose="02000600000000000000" pitchFamily="2" charset="-128"/>
            </a:endParaRPr>
          </a:p>
          <a:p>
            <a:pPr marL="0" indent="0">
              <a:buNone/>
            </a:pPr>
            <a:r>
              <a:rPr lang="en-US" altLang="ja-JP" dirty="0" smtClean="0"/>
              <a:t>‣</a:t>
            </a:r>
            <a:r>
              <a:rPr lang="ja-JP" altLang="en-US" dirty="0">
                <a:ea typeface="たぬき油性マジック" panose="02000600000000000000" pitchFamily="2" charset="-128"/>
              </a:rPr>
              <a:t>トレジャー！ダイヤモンド</a:t>
            </a:r>
            <a:r>
              <a:rPr lang="en-US" altLang="ja-JP" dirty="0">
                <a:ea typeface="たぬき油性マジック" panose="02000600000000000000" pitchFamily="2" charset="-128"/>
              </a:rPr>
              <a:t>DUO</a:t>
            </a:r>
          </a:p>
          <a:p>
            <a:pPr marL="0" indent="0">
              <a:buNone/>
            </a:pPr>
            <a:r>
              <a:rPr lang="en-US" altLang="ja-JP" dirty="0" smtClean="0"/>
              <a:t>‣</a:t>
            </a:r>
            <a:r>
              <a:rPr lang="ja-JP" altLang="en-US" dirty="0">
                <a:ea typeface="たぬき油性マジック" panose="02000600000000000000" pitchFamily="2" charset="-128"/>
              </a:rPr>
              <a:t>俺の</a:t>
            </a:r>
            <a:r>
              <a:rPr lang="ja-JP" altLang="en-US" dirty="0" err="1">
                <a:ea typeface="たぬき油性マジック" panose="02000600000000000000" pitchFamily="2" charset="-128"/>
              </a:rPr>
              <a:t>なつ</a:t>
            </a:r>
            <a:r>
              <a:rPr lang="ja-JP" altLang="en-US" dirty="0">
                <a:ea typeface="たぬき油性マジック" panose="02000600000000000000" pitchFamily="2" charset="-128"/>
              </a:rPr>
              <a:t>やすみ </a:t>
            </a:r>
            <a:r>
              <a:rPr lang="en-US" altLang="ja-JP" dirty="0">
                <a:ea typeface="たぬき油性マジック" panose="02000600000000000000" pitchFamily="2" charset="-128"/>
              </a:rPr>
              <a:t>~Rise of Zeus</a:t>
            </a:r>
            <a:r>
              <a:rPr lang="ja-JP" altLang="en-US" dirty="0">
                <a:ea typeface="たぬき油性マジック" panose="02000600000000000000" pitchFamily="2" charset="-128"/>
              </a:rPr>
              <a:t>編</a:t>
            </a:r>
            <a:r>
              <a:rPr lang="en-US" altLang="ja-JP" dirty="0" smtClean="0">
                <a:ea typeface="たぬき油性マジック" panose="02000600000000000000" pitchFamily="2" charset="-128"/>
              </a:rPr>
              <a:t>~</a:t>
            </a:r>
            <a:r>
              <a:rPr lang="ja-JP" altLang="en-US" dirty="0"/>
              <a:t>　</a:t>
            </a:r>
          </a:p>
          <a:p>
            <a:pPr marL="0" indent="0">
              <a:buNone/>
            </a:pPr>
            <a:r>
              <a:rPr lang="en-US" altLang="ja-JP" dirty="0" smtClean="0"/>
              <a:t>‣</a:t>
            </a:r>
            <a:r>
              <a:rPr lang="ja-JP" altLang="en-US" dirty="0">
                <a:ea typeface="たぬき油性マジック" panose="02000600000000000000" pitchFamily="2" charset="-128"/>
              </a:rPr>
              <a:t>月面</a:t>
            </a:r>
            <a:r>
              <a:rPr lang="ja-JP" altLang="en-US" dirty="0" smtClean="0">
                <a:ea typeface="たぬき油性マジック" panose="02000600000000000000" pitchFamily="2" charset="-128"/>
              </a:rPr>
              <a:t>戦争</a:t>
            </a:r>
            <a:r>
              <a:rPr lang="ja-JP" altLang="en-US" dirty="0"/>
              <a:t>　</a:t>
            </a:r>
          </a:p>
          <a:p>
            <a:pPr marL="0" indent="0">
              <a:buNone/>
            </a:pPr>
            <a:r>
              <a:rPr lang="en-US" altLang="ja-JP" dirty="0" smtClean="0"/>
              <a:t>‣</a:t>
            </a:r>
            <a:r>
              <a:rPr lang="ja-JP" altLang="en-US" dirty="0">
                <a:ea typeface="たぬき油性マジック" panose="02000600000000000000" pitchFamily="2" charset="-128"/>
              </a:rPr>
              <a:t>あぶないおつかい</a:t>
            </a:r>
            <a:r>
              <a:rPr lang="en-US" altLang="ja-JP" dirty="0">
                <a:ea typeface="たぬき油性マジック" panose="02000600000000000000" pitchFamily="2" charset="-128"/>
              </a:rPr>
              <a:t>Ⅲ</a:t>
            </a:r>
          </a:p>
          <a:p>
            <a:pPr marL="0" indent="0">
              <a:buNone/>
            </a:pPr>
            <a:r>
              <a:rPr lang="en-US" altLang="ja-JP" dirty="0" smtClean="0"/>
              <a:t>‣pandemic</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308651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8385" y="593117"/>
            <a:ext cx="2772719" cy="840719"/>
          </a:xfrm>
        </p:spPr>
        <p:txBody>
          <a:bodyPr>
            <a:normAutofit/>
          </a:bodyPr>
          <a:lstStyle/>
          <a:p>
            <a:r>
              <a:rPr kumimoji="1" lang="ja-JP" altLang="en-US" sz="4400" dirty="0" smtClean="0">
                <a:solidFill>
                  <a:srgbClr val="00B0F0"/>
                </a:solidFill>
                <a:latin typeface="たぬき油性マジック" panose="02000600000000000000" pitchFamily="2" charset="-128"/>
                <a:ea typeface="たぬき油性マジック" panose="02000600000000000000" pitchFamily="2" charset="-128"/>
              </a:rPr>
              <a:t>自己紹介</a:t>
            </a:r>
            <a:endParaRPr kumimoji="1" lang="ja-JP" altLang="en-US" sz="4400" dirty="0">
              <a:solidFill>
                <a:srgbClr val="00B0F0"/>
              </a:solidFill>
              <a:latin typeface="たぬき油性マジック" panose="02000600000000000000" pitchFamily="2" charset="-128"/>
              <a:ea typeface="たぬき油性マジック" panose="02000600000000000000" pitchFamily="2" charset="-128"/>
            </a:endParaRPr>
          </a:p>
        </p:txBody>
      </p:sp>
      <p:pic>
        <p:nvPicPr>
          <p:cNvPr id="10" name="コンテンツ プレースホルダー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1881" y="333624"/>
            <a:ext cx="2197835" cy="2930446"/>
          </a:xfrm>
        </p:spPr>
      </p:pic>
      <p:sp>
        <p:nvSpPr>
          <p:cNvPr id="12" name="コンテンツ プレースホルダー 2"/>
          <p:cNvSpPr txBox="1">
            <a:spLocks/>
          </p:cNvSpPr>
          <p:nvPr/>
        </p:nvSpPr>
        <p:spPr>
          <a:xfrm>
            <a:off x="798385" y="2075342"/>
            <a:ext cx="3847756" cy="621957"/>
          </a:xfrm>
          <a:prstGeom prst="rect">
            <a:avLst/>
          </a:prstGeom>
        </p:spPr>
        <p:txBody>
          <a:bodyPr vert="horz" lIns="91440" tIns="45720" rIns="91440" bIns="45720" rtlCol="0" anchor="ctr">
            <a:noAutofit/>
          </a:bodyPr>
          <a:lst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9pPr>
          </a:lstStyle>
          <a:p>
            <a:pPr marL="0" indent="0">
              <a:buFont typeface="Arial"/>
              <a:buNone/>
            </a:pPr>
            <a:r>
              <a:rPr lang="en-US" altLang="ja-JP" dirty="0" smtClean="0">
                <a:solidFill>
                  <a:srgbClr val="00B0F0"/>
                </a:solidFill>
                <a:latin typeface="+mj-lt"/>
                <a:ea typeface="たぬき油性マジック" panose="02000600000000000000" pitchFamily="2" charset="-128"/>
              </a:rPr>
              <a:t>‣</a:t>
            </a:r>
            <a:r>
              <a:rPr lang="ja-JP" altLang="en-US" dirty="0" smtClean="0">
                <a:solidFill>
                  <a:srgbClr val="00B0F0"/>
                </a:solidFill>
                <a:latin typeface="たぬき油性マジック" panose="02000600000000000000" pitchFamily="2" charset="-128"/>
                <a:ea typeface="たぬき油性マジック" panose="02000600000000000000" pitchFamily="2" charset="-128"/>
              </a:rPr>
              <a:t>名前</a:t>
            </a:r>
            <a:r>
              <a:rPr lang="ja-JP" altLang="en-US" dirty="0" smtClean="0">
                <a:latin typeface="たぬき油性マジック" panose="02000600000000000000" pitchFamily="2" charset="-128"/>
                <a:ea typeface="たぬき油性マジック" panose="02000600000000000000" pitchFamily="2" charset="-128"/>
              </a:rPr>
              <a:t>　大森直哉</a:t>
            </a:r>
            <a:endParaRPr lang="en-US" altLang="ja-JP" dirty="0" smtClean="0">
              <a:latin typeface="たぬき油性マジック" panose="02000600000000000000" pitchFamily="2" charset="-128"/>
              <a:ea typeface="たぬき油性マジック" panose="02000600000000000000" pitchFamily="2" charset="-128"/>
            </a:endParaRPr>
          </a:p>
          <a:p>
            <a:pPr marL="0" indent="0">
              <a:buFont typeface="Arial"/>
              <a:buNone/>
            </a:pPr>
            <a:r>
              <a:rPr lang="en-US" altLang="ja-JP" dirty="0">
                <a:solidFill>
                  <a:srgbClr val="00B0F0"/>
                </a:solidFill>
                <a:latin typeface="+mj-lt"/>
                <a:ea typeface="たぬき油性マジック" panose="02000600000000000000" pitchFamily="2" charset="-128"/>
              </a:rPr>
              <a:t>‣</a:t>
            </a:r>
            <a:r>
              <a:rPr lang="ja-JP" altLang="en-US" dirty="0" smtClean="0">
                <a:solidFill>
                  <a:srgbClr val="00B0F0"/>
                </a:solidFill>
                <a:latin typeface="たぬき油性マジック" panose="02000600000000000000" pitchFamily="2" charset="-128"/>
                <a:ea typeface="たぬき油性マジック" panose="02000600000000000000" pitchFamily="2" charset="-128"/>
              </a:rPr>
              <a:t>学科</a:t>
            </a:r>
            <a:r>
              <a:rPr lang="ja-JP" altLang="en-US" dirty="0" smtClean="0">
                <a:latin typeface="たぬき油性マジック" panose="02000600000000000000" pitchFamily="2" charset="-128"/>
                <a:ea typeface="たぬき油性マジック" panose="02000600000000000000" pitchFamily="2" charset="-128"/>
              </a:rPr>
              <a:t>　ゲームスペシャリスト学科</a:t>
            </a:r>
            <a:endParaRPr lang="en-US" altLang="ja-JP" dirty="0" smtClean="0">
              <a:latin typeface="たぬき油性マジック" panose="02000600000000000000" pitchFamily="2" charset="-128"/>
              <a:ea typeface="たぬき油性マジック" panose="02000600000000000000" pitchFamily="2" charset="-128"/>
            </a:endParaRPr>
          </a:p>
          <a:p>
            <a:pPr marL="0" indent="0">
              <a:buFont typeface="Arial"/>
              <a:buNone/>
            </a:pPr>
            <a:r>
              <a:rPr lang="en-US" altLang="ja-JP" dirty="0" smtClean="0">
                <a:solidFill>
                  <a:srgbClr val="00B0F0"/>
                </a:solidFill>
                <a:latin typeface="+mj-lt"/>
                <a:ea typeface="たぬき油性マジック" panose="02000600000000000000" pitchFamily="2" charset="-128"/>
              </a:rPr>
              <a:t>‣</a:t>
            </a:r>
            <a:r>
              <a:rPr lang="ja-JP" altLang="en-US" dirty="0" smtClean="0">
                <a:solidFill>
                  <a:srgbClr val="00B0F0"/>
                </a:solidFill>
                <a:latin typeface="+mj-lt"/>
                <a:ea typeface="たぬき油性マジック" panose="02000600000000000000" pitchFamily="2" charset="-128"/>
              </a:rPr>
              <a:t>学年</a:t>
            </a:r>
            <a:r>
              <a:rPr lang="ja-JP" altLang="en-US" dirty="0" smtClean="0">
                <a:latin typeface="+mj-lt"/>
                <a:ea typeface="たぬき油性マジック" panose="02000600000000000000" pitchFamily="2" charset="-128"/>
              </a:rPr>
              <a:t>　３年生</a:t>
            </a:r>
            <a:endParaRPr lang="en-US" altLang="ja-JP" dirty="0" smtClean="0">
              <a:latin typeface="+mj-lt"/>
              <a:ea typeface="たぬき油性マジック" panose="02000600000000000000" pitchFamily="2" charset="-128"/>
            </a:endParaRPr>
          </a:p>
        </p:txBody>
      </p:sp>
      <p:sp>
        <p:nvSpPr>
          <p:cNvPr id="13" name="コンテンツ プレースホルダー 2"/>
          <p:cNvSpPr txBox="1">
            <a:spLocks/>
          </p:cNvSpPr>
          <p:nvPr/>
        </p:nvSpPr>
        <p:spPr>
          <a:xfrm>
            <a:off x="798385" y="4117737"/>
            <a:ext cx="5790709" cy="4371354"/>
          </a:xfrm>
          <a:prstGeom prst="rect">
            <a:avLst/>
          </a:prstGeom>
        </p:spPr>
        <p:txBody>
          <a:bodyPr vert="horz" lIns="91440" tIns="45720" rIns="91440" bIns="45720" rtlCol="0" anchor="ctr">
            <a:noAutofit/>
          </a:bodyPr>
          <a:lst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9pPr>
          </a:lstStyle>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自己</a:t>
            </a:r>
            <a:r>
              <a:rPr lang="en-US" altLang="ja-JP" sz="2000" dirty="0" smtClean="0">
                <a:solidFill>
                  <a:srgbClr val="00B0F0"/>
                </a:solidFill>
                <a:latin typeface="+mj-lt"/>
                <a:ea typeface="たぬき油性マジック" panose="02000600000000000000" pitchFamily="2" charset="-128"/>
              </a:rPr>
              <a:t>PR </a:t>
            </a:r>
          </a:p>
          <a:p>
            <a:pPr marL="0" indent="0">
              <a:buFont typeface="Arial"/>
              <a:buNone/>
            </a:pPr>
            <a:r>
              <a:rPr lang="ja-JP" altLang="en-US" sz="2000" dirty="0">
                <a:latin typeface="+mj-lt"/>
                <a:ea typeface="たぬき油性マジック" panose="02000600000000000000" pitchFamily="2" charset="-128"/>
              </a:rPr>
              <a:t>ゲーム</a:t>
            </a:r>
            <a:r>
              <a:rPr lang="ja-JP" altLang="en-US" sz="2000" dirty="0" smtClean="0">
                <a:latin typeface="+mj-lt"/>
                <a:ea typeface="たぬき油性マジック" panose="02000600000000000000" pitchFamily="2" charset="-128"/>
              </a:rPr>
              <a:t>プログラマーを目指してます。</a:t>
            </a:r>
            <a:endParaRPr lang="en-US" altLang="ja-JP" sz="2000" dirty="0">
              <a:latin typeface="+mj-lt"/>
              <a:ea typeface="たぬき油性マジック" panose="02000600000000000000" pitchFamily="2" charset="-128"/>
            </a:endParaRPr>
          </a:p>
          <a:p>
            <a:pPr marL="0" indent="0">
              <a:buFont typeface="Arial"/>
              <a:buNone/>
            </a:pPr>
            <a:r>
              <a:rPr lang="ja-JP" altLang="en-US" sz="2000" dirty="0" smtClean="0">
                <a:latin typeface="+mj-lt"/>
                <a:ea typeface="たぬき油性マジック" panose="02000600000000000000" pitchFamily="2" charset="-128"/>
              </a:rPr>
              <a:t>何もないところから自分たちの力で組み上げていくという点が好きで、プログラムをしています。</a:t>
            </a:r>
            <a:endParaRPr lang="en-US" altLang="ja-JP" sz="2000" dirty="0" smtClean="0">
              <a:latin typeface="+mj-lt"/>
              <a:ea typeface="たぬき油性マジック" panose="02000600000000000000" pitchFamily="2" charset="-128"/>
            </a:endParaRPr>
          </a:p>
          <a:p>
            <a:pPr marL="0" indent="0">
              <a:buFont typeface="Arial"/>
              <a:buNone/>
            </a:pPr>
            <a:r>
              <a:rPr lang="ja-JP" altLang="en-US" sz="2000" dirty="0" smtClean="0">
                <a:latin typeface="+mj-lt"/>
                <a:ea typeface="たぬき油性マジック" panose="02000600000000000000" pitchFamily="2" charset="-128"/>
              </a:rPr>
              <a:t>周りのライバルとどちらのゲームがおもしろいか、と競い合いながら制作するのは楽しいです！</a:t>
            </a:r>
            <a:endParaRPr lang="en-US" altLang="ja-JP" sz="2000" dirty="0">
              <a:latin typeface="+mj-lt"/>
              <a:ea typeface="たぬき油性マジック" panose="02000600000000000000" pitchFamily="2" charset="-128"/>
            </a:endParaRPr>
          </a:p>
          <a:p>
            <a:pPr marL="0" indent="0">
              <a:buFont typeface="Arial"/>
              <a:buNone/>
            </a:pP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趣味</a:t>
            </a:r>
            <a:endParaRPr lang="en-US" altLang="ja-JP" sz="2000" dirty="0" smtClean="0">
              <a:solidFill>
                <a:srgbClr val="00B0F0"/>
              </a:solidFill>
              <a:latin typeface="+mj-lt"/>
              <a:ea typeface="たぬき油性マジック" panose="02000600000000000000" pitchFamily="2" charset="-128"/>
            </a:endParaRPr>
          </a:p>
          <a:p>
            <a:pPr marL="0" indent="0">
              <a:buFont typeface="Arial"/>
              <a:buNone/>
            </a:pPr>
            <a:r>
              <a:rPr lang="ja-JP" altLang="en-US" sz="2000" dirty="0" smtClean="0">
                <a:latin typeface="+mj-lt"/>
                <a:ea typeface="たぬき油性マジック" panose="02000600000000000000" pitchFamily="2" charset="-128"/>
              </a:rPr>
              <a:t>・卓球</a:t>
            </a:r>
            <a:endParaRPr lang="en-US" altLang="ja-JP" sz="2000" dirty="0" smtClean="0">
              <a:latin typeface="+mj-lt"/>
              <a:ea typeface="たぬき油性マジック" panose="02000600000000000000" pitchFamily="2" charset="-128"/>
            </a:endParaRPr>
          </a:p>
          <a:p>
            <a:pPr marL="0" indent="0">
              <a:buNone/>
            </a:pPr>
            <a:r>
              <a:rPr lang="ja-JP" altLang="en-US" sz="2000" dirty="0" smtClean="0">
                <a:latin typeface="+mj-lt"/>
                <a:ea typeface="たぬき油性マジック" panose="02000600000000000000" pitchFamily="2" charset="-128"/>
              </a:rPr>
              <a:t>・音楽鑑賞（アニソン・</a:t>
            </a:r>
            <a:r>
              <a:rPr lang="en-US" altLang="ja-JP" sz="2000" b="1" dirty="0" err="1"/>
              <a:t>NoCopyrightSounds</a:t>
            </a:r>
            <a:r>
              <a:rPr lang="ja-JP" altLang="en-US" sz="2000" dirty="0" smtClean="0">
                <a:latin typeface="+mj-lt"/>
                <a:ea typeface="たぬき油性マジック" panose="02000600000000000000" pitchFamily="2" charset="-128"/>
              </a:rPr>
              <a:t>）</a:t>
            </a:r>
            <a:endParaRPr lang="en-US" altLang="ja-JP" sz="2000" dirty="0" smtClean="0">
              <a:latin typeface="+mj-lt"/>
              <a:ea typeface="たぬき油性マジック" panose="02000600000000000000" pitchFamily="2" charset="-128"/>
            </a:endParaRPr>
          </a:p>
          <a:p>
            <a:pPr marL="0" indent="0">
              <a:buFont typeface="Arial"/>
              <a:buNone/>
            </a:pPr>
            <a:r>
              <a:rPr lang="ja-JP" altLang="en-US" sz="2000" dirty="0" smtClean="0">
                <a:latin typeface="+mj-lt"/>
                <a:ea typeface="たぬき油性マジック" panose="02000600000000000000" pitchFamily="2" charset="-128"/>
              </a:rPr>
              <a:t>・ゲーム（主に</a:t>
            </a:r>
            <a:r>
              <a:rPr lang="en-US" altLang="ja-JP" sz="2000" dirty="0" smtClean="0">
                <a:latin typeface="+mj-lt"/>
                <a:ea typeface="たぬき油性マジック" panose="02000600000000000000" pitchFamily="2" charset="-128"/>
              </a:rPr>
              <a:t>FPS</a:t>
            </a:r>
            <a:r>
              <a:rPr lang="ja-JP" altLang="en-US" sz="2000" dirty="0" smtClean="0">
                <a:latin typeface="+mj-lt"/>
                <a:ea typeface="たぬき油性マジック" panose="02000600000000000000" pitchFamily="2" charset="-128"/>
              </a:rPr>
              <a:t>）</a:t>
            </a:r>
            <a:endParaRPr lang="en-US" altLang="ja-JP" sz="2000" dirty="0" smtClean="0">
              <a:latin typeface="+mj-lt"/>
              <a:ea typeface="たぬき油性マジック" panose="02000600000000000000" pitchFamily="2" charset="-128"/>
            </a:endParaRPr>
          </a:p>
        </p:txBody>
      </p:sp>
    </p:spTree>
    <p:extLst>
      <p:ext uri="{BB962C8B-B14F-4D97-AF65-F5344CB8AC3E}">
        <p14:creationId xmlns:p14="http://schemas.microsoft.com/office/powerpoint/2010/main" val="282416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pic>
        <p:nvPicPr>
          <p:cNvPr id="4" name="コンテンツ プレースホルダー 3"/>
          <p:cNvPicPr>
            <a:picLocks noGrp="1" noChangeAspect="1"/>
          </p:cNvPicPr>
          <p:nvPr>
            <p:ph idx="1"/>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 y="0"/>
            <a:ext cx="6858000" cy="9906000"/>
          </a:xfrm>
        </p:spPr>
      </p:pic>
      <p:sp>
        <p:nvSpPr>
          <p:cNvPr id="5" name="タイトル 1"/>
          <p:cNvSpPr txBox="1">
            <a:spLocks/>
          </p:cNvSpPr>
          <p:nvPr/>
        </p:nvSpPr>
        <p:spPr>
          <a:xfrm>
            <a:off x="539751" y="533400"/>
            <a:ext cx="5778500" cy="950385"/>
          </a:xfrm>
          <a:prstGeom prst="rect">
            <a:avLst/>
          </a:prstGeom>
          <a:ln>
            <a:noFill/>
          </a:ln>
          <a:effectLst>
            <a:outerShdw blurRad="5080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85000" lnSpcReduction="10000"/>
          </a:bodyPr>
          <a:lstStyle>
            <a:lvl1pPr algn="ctr" defTabSz="342900" rtl="0" eaLnBrk="1" latinLnBrk="0" hangingPunct="1">
              <a:spcBef>
                <a:spcPct val="0"/>
              </a:spcBef>
              <a:buNone/>
              <a:defRPr kumimoji="1" sz="3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5400" dirty="0">
                <a:ln w="0"/>
                <a:solidFill>
                  <a:srgbClr val="FF0000"/>
                </a:solidFill>
                <a:effectLst>
                  <a:outerShdw blurRad="38100" dist="19050" dir="2700000" algn="tl" rotWithShape="0">
                    <a:schemeClr val="dk1">
                      <a:alpha val="40000"/>
                    </a:schemeClr>
                  </a:outerShdw>
                </a:effectLst>
                <a:latin typeface="たぬき油性マジック" panose="02000600000000000000" pitchFamily="2" charset="-128"/>
                <a:ea typeface="たぬき油性マジック" panose="02000600000000000000" pitchFamily="2" charset="-128"/>
              </a:rPr>
              <a:t>初</a:t>
            </a:r>
            <a:r>
              <a:rPr lang="ja-JP" altLang="en-US" sz="5400" dirty="0" smtClean="0">
                <a:ln w="0"/>
                <a:solidFill>
                  <a:srgbClr val="FF0000"/>
                </a:solidFill>
                <a:effectLst>
                  <a:outerShdw blurRad="38100" dist="19050" dir="2700000" algn="tl" rotWithShape="0">
                    <a:schemeClr val="dk1">
                      <a:alpha val="40000"/>
                    </a:schemeClr>
                  </a:outerShdw>
                </a:effectLst>
                <a:latin typeface="たぬき油性マジック" panose="02000600000000000000" pitchFamily="2" charset="-128"/>
                <a:ea typeface="たぬき油性マジック" panose="02000600000000000000" pitchFamily="2" charset="-128"/>
              </a:rPr>
              <a:t>めてのゲーム作品</a:t>
            </a:r>
            <a:endParaRPr lang="ja-JP" altLang="en-US" sz="5400" dirty="0">
              <a:ln w="0"/>
              <a:solidFill>
                <a:srgbClr val="FF0000"/>
              </a:solidFill>
              <a:effectLst>
                <a:outerShdw blurRad="38100" dist="19050" dir="2700000" algn="tl" rotWithShape="0">
                  <a:schemeClr val="dk1">
                    <a:alpha val="40000"/>
                  </a:schemeClr>
                </a:outerShdw>
              </a:effectLst>
              <a:latin typeface="たぬき油性マジック" panose="02000600000000000000" pitchFamily="2" charset="-128"/>
              <a:ea typeface="たぬき油性マジック" panose="02000600000000000000" pitchFamily="2"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2207432"/>
            <a:ext cx="5924552" cy="3747798"/>
          </a:xfrm>
          <a:prstGeom prst="round2DiagRect">
            <a:avLst>
              <a:gd name="adj1" fmla="val 16667"/>
              <a:gd name="adj2" fmla="val 11428"/>
            </a:avLst>
          </a:prstGeom>
          <a:ln w="88900" cap="sq">
            <a:solidFill>
              <a:srgbClr val="FFFFFF"/>
            </a:solidFill>
            <a:miter lim="800000"/>
          </a:ln>
          <a:effectLst>
            <a:outerShdw blurRad="50800" dist="38100" dir="13500000" algn="br" rotWithShape="0">
              <a:prstClr val="black">
                <a:alpha val="40000"/>
              </a:prstClr>
            </a:outerShdw>
          </a:effectLst>
        </p:spPr>
      </p:pic>
      <p:sp>
        <p:nvSpPr>
          <p:cNvPr id="7" name="コンテンツ プレースホルダー 2"/>
          <p:cNvSpPr txBox="1">
            <a:spLocks/>
          </p:cNvSpPr>
          <p:nvPr/>
        </p:nvSpPr>
        <p:spPr>
          <a:xfrm>
            <a:off x="194614" y="6679851"/>
            <a:ext cx="6468774" cy="296562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9pPr>
          </a:lstStyle>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タイトル　</a:t>
            </a:r>
            <a:r>
              <a:rPr lang="ja-JP" altLang="en-US" sz="2000" dirty="0" smtClean="0">
                <a:latin typeface="+mj-lt"/>
                <a:ea typeface="たぬき油性マジック" panose="02000600000000000000" pitchFamily="2" charset="-128"/>
              </a:rPr>
              <a:t>貞子衰弱（仮）</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制作学年　</a:t>
            </a:r>
            <a:r>
              <a:rPr lang="ja-JP" altLang="en-US" sz="2000" dirty="0" smtClean="0">
                <a:latin typeface="+mj-lt"/>
                <a:ea typeface="たぬき油性マジック" panose="02000600000000000000" pitchFamily="2" charset="-128"/>
              </a:rPr>
              <a:t>１年</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担当職種　</a:t>
            </a:r>
            <a:r>
              <a:rPr lang="ja-JP" altLang="en-US" sz="2000" dirty="0" smtClean="0">
                <a:latin typeface="+mj-lt"/>
                <a:ea typeface="たぬき油性マジック" panose="02000600000000000000" pitchFamily="2" charset="-128"/>
              </a:rPr>
              <a:t>プログラマー</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制作人数 </a:t>
            </a:r>
            <a:r>
              <a:rPr lang="ja-JP" altLang="en-US" sz="2000" dirty="0" smtClean="0">
                <a:latin typeface="+mj-lt"/>
                <a:ea typeface="たぬき油性マジック" panose="02000600000000000000" pitchFamily="2" charset="-128"/>
              </a:rPr>
              <a:t>　６人</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製作期間</a:t>
            </a:r>
            <a:r>
              <a:rPr lang="ja-JP" altLang="en-US" sz="2000" dirty="0" smtClean="0">
                <a:latin typeface="+mj-lt"/>
                <a:ea typeface="たぬき油性マジック" panose="02000600000000000000" pitchFamily="2" charset="-128"/>
              </a:rPr>
              <a:t>　６月～８月</a:t>
            </a:r>
            <a:endParaRPr lang="en-US" altLang="ja-JP" sz="2000" dirty="0" smtClean="0">
              <a:latin typeface="+mj-lt"/>
              <a:ea typeface="たぬき油性マジック" panose="02000600000000000000" pitchFamily="2" charset="-128"/>
            </a:endParaRPr>
          </a:p>
          <a:p>
            <a:pPr marL="0" indent="0">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プラットフォーム</a:t>
            </a:r>
            <a:r>
              <a:rPr lang="ja-JP" altLang="en-US" sz="2000" dirty="0" smtClean="0">
                <a:latin typeface="+mj-lt"/>
                <a:ea typeface="たぬき油性マジック" panose="02000600000000000000" pitchFamily="2" charset="-128"/>
              </a:rPr>
              <a:t>　</a:t>
            </a:r>
            <a:r>
              <a:rPr lang="en-US" altLang="ja-JP" sz="2000" dirty="0" smtClean="0">
                <a:latin typeface="+mj-lt"/>
                <a:ea typeface="たぬき油性マジック" panose="02000600000000000000" pitchFamily="2" charset="-128"/>
              </a:rPr>
              <a:t>PC</a:t>
            </a:r>
            <a:r>
              <a:rPr lang="ja-JP" altLang="en-US" sz="2000" dirty="0" smtClean="0">
                <a:latin typeface="+mj-lt"/>
                <a:ea typeface="たぬき油性マジック" panose="02000600000000000000" pitchFamily="2" charset="-128"/>
              </a:rPr>
              <a:t>（</a:t>
            </a:r>
            <a:r>
              <a:rPr lang="en-US" altLang="ja-JP" sz="2000" dirty="0">
                <a:ea typeface="たぬき油性マジック" panose="02000600000000000000" pitchFamily="2" charset="-128"/>
              </a:rPr>
              <a:t>DirectX</a:t>
            </a:r>
            <a:r>
              <a:rPr lang="ja-JP" altLang="en-US" sz="2000" dirty="0">
                <a:latin typeface="HGP行書体" panose="03000600000000000000" pitchFamily="66" charset="-128"/>
                <a:ea typeface="HGP行書体" panose="03000600000000000000" pitchFamily="66" charset="-128"/>
              </a:rPr>
              <a:t>９</a:t>
            </a:r>
            <a:r>
              <a:rPr lang="ja-JP" altLang="en-US" sz="2000" dirty="0" smtClean="0">
                <a:latin typeface="+mj-lt"/>
                <a:ea typeface="たぬき油性マジック" panose="02000600000000000000" pitchFamily="2" charset="-128"/>
              </a:rPr>
              <a:t>）</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ジャンル</a:t>
            </a:r>
            <a:r>
              <a:rPr lang="ja-JP" altLang="en-US" dirty="0" smtClean="0">
                <a:latin typeface="+mj-lt"/>
                <a:ea typeface="たぬき油性マジック" panose="02000600000000000000" pitchFamily="2" charset="-128"/>
              </a:rPr>
              <a:t>　ホラー神経衰弱</a:t>
            </a:r>
            <a:endParaRPr lang="en-US" altLang="ja-JP" dirty="0" smtClean="0">
              <a:latin typeface="+mj-lt"/>
              <a:ea typeface="たぬき油性マジック" panose="02000600000000000000" pitchFamily="2" charset="-128"/>
            </a:endParaRPr>
          </a:p>
        </p:txBody>
      </p:sp>
    </p:spTree>
    <p:extLst>
      <p:ext uri="{BB962C8B-B14F-4D97-AF65-F5344CB8AC3E}">
        <p14:creationId xmlns:p14="http://schemas.microsoft.com/office/powerpoint/2010/main" val="15124740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pic>
        <p:nvPicPr>
          <p:cNvPr id="5" name="コンテンツ プレースホルダー 4"/>
          <p:cNvPicPr>
            <a:picLocks noGrp="1" noChangeAspect="1"/>
          </p:cNvPicPr>
          <p:nvPr>
            <p:ph idx="1"/>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4409" y="0"/>
            <a:ext cx="6858000" cy="9914850"/>
          </a:xfr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51" y="4336494"/>
            <a:ext cx="3560462" cy="2361653"/>
          </a:xfrm>
          <a:prstGeom prst="round2DiagRect">
            <a:avLst>
              <a:gd name="adj1" fmla="val 16667"/>
              <a:gd name="adj2" fmla="val 9779"/>
            </a:avLst>
          </a:prstGeom>
          <a:ln w="88900" cap="sq">
            <a:solidFill>
              <a:srgbClr val="FFFFFF"/>
            </a:solidFill>
            <a:miter lim="800000"/>
          </a:ln>
          <a:effectLst>
            <a:outerShdw blurRad="254000" algn="tl" rotWithShape="0">
              <a:srgbClr val="000000">
                <a:alpha val="43000"/>
              </a:srgbClr>
            </a:outerShdw>
          </a:effectLst>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1562" y="2758660"/>
            <a:ext cx="3564987" cy="2361653"/>
          </a:xfrm>
          <a:prstGeom prst="round2DiagRect">
            <a:avLst>
              <a:gd name="adj1" fmla="val 16667"/>
              <a:gd name="adj2" fmla="val 10880"/>
            </a:avLst>
          </a:prstGeom>
          <a:ln w="88900" cap="sq">
            <a:solidFill>
              <a:srgbClr val="FFFFFF"/>
            </a:solidFill>
            <a:miter lim="800000"/>
          </a:ln>
          <a:effectLst>
            <a:outerShdw blurRad="254000" algn="tl" rotWithShape="0">
              <a:srgbClr val="000000">
                <a:alpha val="43000"/>
              </a:srgbClr>
            </a:outerShdw>
          </a:effectLst>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851" y="1577834"/>
            <a:ext cx="3560462" cy="2361653"/>
          </a:xfrm>
          <a:prstGeom prst="round2DiagRect">
            <a:avLst>
              <a:gd name="adj1" fmla="val 16667"/>
              <a:gd name="adj2" fmla="val 8149"/>
            </a:avLst>
          </a:prstGeom>
          <a:ln w="88900" cap="sq">
            <a:solidFill>
              <a:srgbClr val="FFFFFF"/>
            </a:solidFill>
            <a:miter lim="800000"/>
          </a:ln>
          <a:effectLst>
            <a:outerShdw blurRad="254000" algn="tl" rotWithShape="0">
              <a:srgbClr val="000000">
                <a:alpha val="43000"/>
              </a:srgbClr>
            </a:outerShdw>
          </a:effectLst>
        </p:spPr>
      </p:pic>
      <p:sp>
        <p:nvSpPr>
          <p:cNvPr id="12" name="正方形/長方形 11"/>
          <p:cNvSpPr/>
          <p:nvPr/>
        </p:nvSpPr>
        <p:spPr>
          <a:xfrm rot="21133004">
            <a:off x="1493220" y="2073621"/>
            <a:ext cx="5232523" cy="769441"/>
          </a:xfrm>
          <a:prstGeom prst="rect">
            <a:avLst/>
          </a:prstGeom>
          <a:noFill/>
        </p:spPr>
        <p:txBody>
          <a:bodyPr wrap="none" lIns="91440" tIns="45720" rIns="91440" bIns="45720">
            <a:spAutoFit/>
          </a:bodyPr>
          <a:lstStyle/>
          <a:p>
            <a:pPr algn="ctr"/>
            <a:r>
              <a:rPr kumimoji="1" lang="ja-JP" altLang="en-US" sz="3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たぬき油性マジック" panose="02000600000000000000" pitchFamily="2" charset="-128"/>
                <a:ea typeface="たぬき油性マジック" panose="02000600000000000000" pitchFamily="2" charset="-128"/>
              </a:rPr>
              <a:t>井戸から</a:t>
            </a:r>
            <a:r>
              <a:rPr kumimoji="1" lang="ja-JP" altLang="en-US" sz="4400" b="1" dirty="0" smtClean="0">
                <a:ln w="10160">
                  <a:solidFill>
                    <a:schemeClr val="accent5"/>
                  </a:solidFill>
                  <a:prstDash val="solid"/>
                </a:ln>
                <a:solidFill>
                  <a:srgbClr val="FFC000"/>
                </a:solidFill>
                <a:effectLst>
                  <a:outerShdw blurRad="38100" dist="22860" dir="5400000" algn="tl" rotWithShape="0">
                    <a:srgbClr val="000000">
                      <a:alpha val="30000"/>
                    </a:srgbClr>
                  </a:outerShdw>
                </a:effectLst>
                <a:latin typeface="たぬき油性マジック" panose="02000600000000000000" pitchFamily="2" charset="-128"/>
                <a:ea typeface="たぬき油性マジック" panose="02000600000000000000" pitchFamily="2" charset="-128"/>
              </a:rPr>
              <a:t>飛び出す</a:t>
            </a:r>
            <a:r>
              <a:rPr kumimoji="1" lang="ja-JP" altLang="en-US" sz="3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たぬき油性マジック" panose="02000600000000000000" pitchFamily="2" charset="-128"/>
                <a:ea typeface="たぬき油性マジック" panose="02000600000000000000" pitchFamily="2" charset="-128"/>
              </a:rPr>
              <a:t>怪物</a:t>
            </a:r>
            <a:endParaRPr lang="ja-JP"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 name="正方形/長方形 12"/>
          <p:cNvSpPr/>
          <p:nvPr/>
        </p:nvSpPr>
        <p:spPr>
          <a:xfrm rot="253010">
            <a:off x="69606" y="5823571"/>
            <a:ext cx="3956532" cy="830997"/>
          </a:xfrm>
          <a:prstGeom prst="rect">
            <a:avLst/>
          </a:prstGeom>
          <a:noFill/>
        </p:spPr>
        <p:txBody>
          <a:bodyPr wrap="none" lIns="91440" tIns="45720" rIns="91440" bIns="45720">
            <a:spAutoFit/>
          </a:bodyPr>
          <a:lstStyle/>
          <a:p>
            <a:pPr algn="ctr"/>
            <a:r>
              <a:rPr lang="ja-JP" altLang="en-US" sz="4800" b="1" dirty="0" smtClean="0">
                <a:ln w="10160">
                  <a:solidFill>
                    <a:schemeClr val="accent5"/>
                  </a:solidFill>
                  <a:prstDash val="solid"/>
                </a:ln>
                <a:solidFill>
                  <a:srgbClr val="C00000"/>
                </a:solidFill>
                <a:effectLst>
                  <a:outerShdw blurRad="38100" dist="22860" dir="5400000" algn="tl" rotWithShape="0">
                    <a:srgbClr val="000000">
                      <a:alpha val="30000"/>
                    </a:srgbClr>
                  </a:outerShdw>
                </a:effectLst>
                <a:latin typeface="たぬき油性マジック" panose="02000600000000000000" pitchFamily="2" charset="-128"/>
                <a:ea typeface="たぬき油性マジック" panose="02000600000000000000" pitchFamily="2" charset="-128"/>
              </a:rPr>
              <a:t>占い</a:t>
            </a:r>
            <a:r>
              <a:rPr lang="ja-JP" alt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たぬき油性マジック" panose="02000600000000000000" pitchFamily="2" charset="-128"/>
                <a:ea typeface="たぬき油性マジック" panose="02000600000000000000" pitchFamily="2" charset="-128"/>
              </a:rPr>
              <a:t>機能搭載！</a:t>
            </a:r>
            <a:endParaRPr lang="ja-JP" alt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たぬき油性マジック" panose="02000600000000000000" pitchFamily="2" charset="-128"/>
              <a:ea typeface="たぬき油性マジック" panose="02000600000000000000" pitchFamily="2" charset="-128"/>
            </a:endParaRPr>
          </a:p>
        </p:txBody>
      </p:sp>
      <p:sp>
        <p:nvSpPr>
          <p:cNvPr id="14" name="テキスト ボックス 13"/>
          <p:cNvSpPr txBox="1"/>
          <p:nvPr/>
        </p:nvSpPr>
        <p:spPr>
          <a:xfrm>
            <a:off x="412124" y="7371949"/>
            <a:ext cx="6102976"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smtClean="0">
                <a:solidFill>
                  <a:srgbClr val="FF0000"/>
                </a:solidFill>
                <a:latin typeface="たぬき油性マジック" panose="02000600000000000000" pitchFamily="2" charset="-128"/>
                <a:ea typeface="たぬき油性マジック" panose="02000600000000000000" pitchFamily="2" charset="-128"/>
              </a:rPr>
              <a:t>チームメンバー、自身ともに初めてのゲーム制作</a:t>
            </a:r>
            <a:r>
              <a:rPr kumimoji="1" lang="ja-JP" altLang="en-US" sz="2000" dirty="0" smtClean="0">
                <a:latin typeface="たぬき油性マジック" panose="02000600000000000000" pitchFamily="2" charset="-128"/>
                <a:ea typeface="たぬき油性マジック" panose="02000600000000000000" pitchFamily="2" charset="-128"/>
              </a:rPr>
              <a:t>で作成したゲームで、企画から制作までチームメンバーで協力して作り上げました。私は主にカードの判定を担当しました。</a:t>
            </a:r>
            <a:endParaRPr kumimoji="1" lang="en-US" altLang="ja-JP" sz="2000" dirty="0" smtClean="0">
              <a:latin typeface="たぬき油性マジック" panose="02000600000000000000" pitchFamily="2" charset="-128"/>
              <a:ea typeface="たぬき油性マジック" panose="02000600000000000000" pitchFamily="2" charset="-128"/>
            </a:endParaRPr>
          </a:p>
          <a:p>
            <a:r>
              <a:rPr kumimoji="1" lang="ja-JP" altLang="en-US" sz="2000" dirty="0" smtClean="0">
                <a:latin typeface="たぬき油性マジック" panose="02000600000000000000" pitchFamily="2" charset="-128"/>
                <a:ea typeface="たぬき油性マジック" panose="02000600000000000000" pitchFamily="2" charset="-128"/>
              </a:rPr>
              <a:t>貞子衰弱（</a:t>
            </a:r>
            <a:r>
              <a:rPr kumimoji="1" lang="ja-JP" altLang="en-US" sz="2000" dirty="0" smtClean="0">
                <a:solidFill>
                  <a:srgbClr val="FF0000"/>
                </a:solidFill>
                <a:latin typeface="たぬき油性マジック" panose="02000600000000000000" pitchFamily="2" charset="-128"/>
                <a:ea typeface="たぬき油性マジック" panose="02000600000000000000" pitchFamily="2" charset="-128"/>
              </a:rPr>
              <a:t>カードを揃えると貞子が衰弱していくよ！</a:t>
            </a:r>
            <a:r>
              <a:rPr kumimoji="1" lang="ja-JP" altLang="en-US" sz="2000" dirty="0" smtClean="0">
                <a:latin typeface="たぬき油性マジック" panose="02000600000000000000" pitchFamily="2" charset="-128"/>
                <a:ea typeface="たぬき油性マジック" panose="02000600000000000000" pitchFamily="2" charset="-128"/>
              </a:rPr>
              <a:t>なんていう意味も込められています。）</a:t>
            </a:r>
          </a:p>
        </p:txBody>
      </p:sp>
      <p:sp>
        <p:nvSpPr>
          <p:cNvPr id="15" name="テキスト ボックス 14"/>
          <p:cNvSpPr txBox="1"/>
          <p:nvPr/>
        </p:nvSpPr>
        <p:spPr>
          <a:xfrm>
            <a:off x="272834" y="399762"/>
            <a:ext cx="6706031"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5400" b="1" dirty="0" smtClean="0">
                <a:ln w="9525">
                  <a:solidFill>
                    <a:schemeClr val="bg1"/>
                  </a:solidFill>
                  <a:prstDash val="solid"/>
                </a:ln>
                <a:effectLst>
                  <a:outerShdw blurRad="12700" dist="38100" dir="2700000" algn="tl" rotWithShape="0">
                    <a:schemeClr val="bg1">
                      <a:lumMod val="50000"/>
                    </a:schemeClr>
                  </a:outerShdw>
                </a:effectLst>
                <a:latin typeface="たぬき油性マジック" panose="02000600000000000000" pitchFamily="2" charset="-128"/>
                <a:ea typeface="たぬき油性マジック" panose="02000600000000000000" pitchFamily="2" charset="-128"/>
              </a:rPr>
              <a:t>テーマ</a:t>
            </a:r>
            <a:r>
              <a:rPr kumimoji="1" lang="en-US" altLang="ja-JP" sz="5400" b="1" dirty="0" smtClean="0">
                <a:ln w="9525">
                  <a:solidFill>
                    <a:schemeClr val="bg1"/>
                  </a:solidFill>
                  <a:prstDash val="solid"/>
                </a:ln>
                <a:effectLst>
                  <a:outerShdw blurRad="12700" dist="38100" dir="2700000" algn="tl" rotWithShape="0">
                    <a:schemeClr val="bg1">
                      <a:lumMod val="50000"/>
                    </a:schemeClr>
                  </a:outerShdw>
                </a:effectLst>
                <a:latin typeface="たぬき油性マジック" panose="02000600000000000000" pitchFamily="2" charset="-128"/>
                <a:ea typeface="たぬき油性マジック" panose="02000600000000000000" pitchFamily="2" charset="-128"/>
              </a:rPr>
              <a:t>【</a:t>
            </a:r>
            <a:r>
              <a:rPr kumimoji="1" lang="ja-JP" altLang="en-US" sz="5400" b="1" dirty="0" smtClean="0">
                <a:ln w="9525">
                  <a:solidFill>
                    <a:schemeClr val="bg1"/>
                  </a:solidFill>
                  <a:prstDash val="solid"/>
                </a:ln>
                <a:effectLst>
                  <a:outerShdw blurRad="12700" dist="38100" dir="2700000" algn="tl" rotWithShape="0">
                    <a:schemeClr val="bg1">
                      <a:lumMod val="50000"/>
                    </a:schemeClr>
                  </a:outerShdw>
                </a:effectLst>
                <a:latin typeface="たぬき油性マジック" panose="02000600000000000000" pitchFamily="2" charset="-128"/>
                <a:ea typeface="たぬき油性マジック" panose="02000600000000000000" pitchFamily="2" charset="-128"/>
              </a:rPr>
              <a:t>神経衰弱</a:t>
            </a:r>
            <a:r>
              <a:rPr kumimoji="1" lang="en-US" altLang="ja-JP" sz="5400" b="1" dirty="0" smtClean="0">
                <a:ln w="9525">
                  <a:solidFill>
                    <a:schemeClr val="bg1"/>
                  </a:solidFill>
                  <a:prstDash val="solid"/>
                </a:ln>
                <a:effectLst>
                  <a:outerShdw blurRad="12700" dist="38100" dir="2700000" algn="tl" rotWithShape="0">
                    <a:schemeClr val="bg1">
                      <a:lumMod val="50000"/>
                    </a:schemeClr>
                  </a:outerShdw>
                </a:effectLst>
                <a:latin typeface="たぬき油性マジック" panose="02000600000000000000" pitchFamily="2" charset="-128"/>
                <a:ea typeface="たぬき油性マジック" panose="02000600000000000000" pitchFamily="2" charset="-128"/>
              </a:rPr>
              <a:t>】</a:t>
            </a:r>
            <a:endParaRPr kumimoji="1" lang="ja-JP" altLang="en-US" sz="5400" b="1" dirty="0">
              <a:ln w="9525">
                <a:solidFill>
                  <a:schemeClr val="bg1"/>
                </a:solidFill>
                <a:prstDash val="solid"/>
              </a:ln>
              <a:effectLst>
                <a:outerShdw blurRad="12700" dist="38100" dir="2700000" algn="tl" rotWithShape="0">
                  <a:schemeClr val="bg1">
                    <a:lumMod val="50000"/>
                  </a:schemeClr>
                </a:outerShdw>
              </a:effectLst>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4642521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58000" cy="9871742"/>
          </a:xfrm>
        </p:spPr>
      </p:pic>
      <p:sp>
        <p:nvSpPr>
          <p:cNvPr id="6" name="タイトル 1"/>
          <p:cNvSpPr txBox="1">
            <a:spLocks/>
          </p:cNvSpPr>
          <p:nvPr/>
        </p:nvSpPr>
        <p:spPr>
          <a:xfrm>
            <a:off x="539751" y="533400"/>
            <a:ext cx="5778500" cy="950385"/>
          </a:xfrm>
          <a:prstGeom prst="rect">
            <a:avLst/>
          </a:prstGeom>
          <a:ln>
            <a:noFill/>
          </a:ln>
          <a:effectLst>
            <a:outerShdw blurRad="5080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77500" lnSpcReduction="20000"/>
          </a:bodyPr>
          <a:lstStyle>
            <a:lvl1pPr algn="ctr" defTabSz="342900" rtl="0" eaLnBrk="1" latinLnBrk="0" hangingPunct="1">
              <a:spcBef>
                <a:spcPct val="0"/>
              </a:spcBef>
              <a:buNone/>
              <a:defRPr kumimoji="1" sz="3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5400" dirty="0" smtClean="0">
                <a:ln w="0"/>
                <a:solidFill>
                  <a:schemeClr val="bg1"/>
                </a:solidFill>
                <a:effectLst>
                  <a:outerShdw blurRad="38100" dist="19050" dir="2700000" algn="tl" rotWithShape="0">
                    <a:schemeClr val="dk1">
                      <a:alpha val="40000"/>
                    </a:schemeClr>
                  </a:outerShdw>
                </a:effectLst>
                <a:latin typeface="たぬき油性マジック" panose="02000600000000000000" pitchFamily="2" charset="-128"/>
                <a:ea typeface="たぬき油性マジック" panose="02000600000000000000" pitchFamily="2" charset="-128"/>
              </a:rPr>
              <a:t>Global Game Jam 2017</a:t>
            </a:r>
            <a:endParaRPr lang="ja-JP" altLang="en-US" sz="5400" dirty="0">
              <a:ln w="0"/>
              <a:solidFill>
                <a:schemeClr val="bg1"/>
              </a:solidFill>
              <a:effectLst>
                <a:outerShdw blurRad="38100" dist="19050" dir="2700000" algn="tl" rotWithShape="0">
                  <a:schemeClr val="dk1">
                    <a:alpha val="40000"/>
                  </a:schemeClr>
                </a:outerShdw>
              </a:effectLst>
              <a:latin typeface="たぬき油性マジック" panose="02000600000000000000" pitchFamily="2" charset="-128"/>
              <a:ea typeface="たぬき油性マジック" panose="02000600000000000000" pitchFamily="2" charset="-128"/>
            </a:endParaRP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15" y="2144187"/>
            <a:ext cx="5380170" cy="3282815"/>
          </a:xfrm>
          <a:prstGeom prst="round2DiagRect">
            <a:avLst>
              <a:gd name="adj1" fmla="val 16667"/>
              <a:gd name="adj2" fmla="val 15310"/>
            </a:avLst>
          </a:prstGeom>
          <a:ln w="88900" cap="sq">
            <a:solidFill>
              <a:srgbClr val="FFFFFF"/>
            </a:solidFill>
            <a:miter lim="800000"/>
          </a:ln>
          <a:effectLst>
            <a:outerShdw blurRad="254000" algn="tl" rotWithShape="0">
              <a:srgbClr val="000000">
                <a:alpha val="43000"/>
              </a:srgbClr>
            </a:outerShdw>
          </a:effectLst>
        </p:spPr>
      </p:pic>
      <p:sp>
        <p:nvSpPr>
          <p:cNvPr id="9" name="コンテンツ プレースホルダー 2"/>
          <p:cNvSpPr txBox="1">
            <a:spLocks/>
          </p:cNvSpPr>
          <p:nvPr/>
        </p:nvSpPr>
        <p:spPr>
          <a:xfrm>
            <a:off x="194613" y="6375744"/>
            <a:ext cx="6468774" cy="296562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9pPr>
          </a:lstStyle>
          <a:p>
            <a:pPr marL="0" indent="0">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タイトル　</a:t>
            </a:r>
            <a:r>
              <a:rPr lang="en-US" altLang="ja-JP" sz="2000" dirty="0" err="1" smtClean="0">
                <a:latin typeface="たぬき油性マジック" panose="02000600000000000000" pitchFamily="2" charset="-128"/>
                <a:ea typeface="たぬき油性マジック" panose="02000600000000000000" pitchFamily="2" charset="-128"/>
              </a:rPr>
              <a:t>Stanzarround</a:t>
            </a:r>
            <a:endParaRPr lang="en-US" altLang="ja-JP" sz="2000" dirty="0" smtClean="0">
              <a:latin typeface="たぬき油性マジック" panose="02000600000000000000" pitchFamily="2" charset="-128"/>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制作学年　</a:t>
            </a:r>
            <a:r>
              <a:rPr lang="ja-JP" altLang="en-US" sz="2000" dirty="0" smtClean="0">
                <a:latin typeface="+mj-lt"/>
                <a:ea typeface="たぬき油性マジック" panose="02000600000000000000" pitchFamily="2" charset="-128"/>
              </a:rPr>
              <a:t>１年</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担当職種　</a:t>
            </a:r>
            <a:r>
              <a:rPr lang="ja-JP" altLang="en-US" sz="2000" dirty="0" smtClean="0">
                <a:latin typeface="+mj-lt"/>
                <a:ea typeface="たぬき油性マジック" panose="02000600000000000000" pitchFamily="2" charset="-128"/>
              </a:rPr>
              <a:t>プログラマー</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制作人数 </a:t>
            </a:r>
            <a:r>
              <a:rPr lang="ja-JP" altLang="en-US" sz="2000" dirty="0" smtClean="0">
                <a:latin typeface="+mj-lt"/>
                <a:ea typeface="たぬき油性マジック" panose="02000600000000000000" pitchFamily="2" charset="-128"/>
              </a:rPr>
              <a:t>　６人</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製作期間</a:t>
            </a:r>
            <a:r>
              <a:rPr lang="ja-JP" altLang="en-US" sz="2000" dirty="0" smtClean="0">
                <a:latin typeface="+mj-lt"/>
                <a:ea typeface="たぬき油性マジック" panose="02000600000000000000" pitchFamily="2" charset="-128"/>
              </a:rPr>
              <a:t>　１月２０日～２２日</a:t>
            </a:r>
            <a:endParaRPr lang="en-US" altLang="ja-JP" sz="2000" dirty="0" smtClean="0">
              <a:latin typeface="+mj-lt"/>
              <a:ea typeface="たぬき油性マジック" panose="02000600000000000000" pitchFamily="2" charset="-128"/>
            </a:endParaRPr>
          </a:p>
          <a:p>
            <a:pPr marL="0" indent="0">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プラットフォーム</a:t>
            </a:r>
            <a:r>
              <a:rPr lang="ja-JP" altLang="en-US" sz="2000" dirty="0" smtClean="0">
                <a:latin typeface="+mj-lt"/>
                <a:ea typeface="たぬき油性マジック" panose="02000600000000000000" pitchFamily="2" charset="-128"/>
              </a:rPr>
              <a:t>　</a:t>
            </a:r>
            <a:r>
              <a:rPr lang="en-US" altLang="ja-JP" sz="2000" dirty="0" smtClean="0">
                <a:latin typeface="+mj-lt"/>
                <a:ea typeface="たぬき油性マジック" panose="02000600000000000000" pitchFamily="2" charset="-128"/>
              </a:rPr>
              <a:t>PC</a:t>
            </a:r>
            <a:r>
              <a:rPr lang="ja-JP" altLang="en-US" sz="2000" dirty="0" smtClean="0">
                <a:latin typeface="+mj-lt"/>
                <a:ea typeface="たぬき油性マジック" panose="02000600000000000000" pitchFamily="2" charset="-128"/>
              </a:rPr>
              <a:t>（</a:t>
            </a:r>
            <a:r>
              <a:rPr lang="en-US" altLang="ja-JP" sz="2000" dirty="0" smtClean="0">
                <a:ea typeface="たぬき油性マジック" panose="02000600000000000000" pitchFamily="2" charset="-128"/>
              </a:rPr>
              <a:t>Unity</a:t>
            </a:r>
            <a:r>
              <a:rPr lang="ja-JP" altLang="en-US" sz="2000" dirty="0" smtClean="0">
                <a:latin typeface="+mj-lt"/>
                <a:ea typeface="たぬき油性マジック" panose="02000600000000000000" pitchFamily="2" charset="-128"/>
              </a:rPr>
              <a:t>）</a:t>
            </a:r>
            <a:endParaRPr lang="en-US" altLang="ja-JP" sz="2000" dirty="0" smtClean="0">
              <a:latin typeface="+mj-lt"/>
              <a:ea typeface="たぬき油性マジック" panose="02000600000000000000" pitchFamily="2" charset="-128"/>
            </a:endParaRPr>
          </a:p>
          <a:p>
            <a:pPr marL="0" indent="0">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ジャンル</a:t>
            </a:r>
            <a:r>
              <a:rPr lang="ja-JP" altLang="en-US" dirty="0" smtClean="0">
                <a:latin typeface="+mj-lt"/>
                <a:ea typeface="たぬき油性マジック" panose="02000600000000000000" pitchFamily="2" charset="-128"/>
              </a:rPr>
              <a:t>　オーオタ作成パズルゲーム</a:t>
            </a:r>
            <a:endParaRPr lang="en-US" altLang="ja-JP" dirty="0" smtClean="0">
              <a:latin typeface="+mj-lt"/>
              <a:ea typeface="たぬき油性マジック" panose="02000600000000000000" pitchFamily="2" charset="-128"/>
            </a:endParaRPr>
          </a:p>
        </p:txBody>
      </p:sp>
    </p:spTree>
    <p:extLst>
      <p:ext uri="{BB962C8B-B14F-4D97-AF65-F5344CB8AC3E}">
        <p14:creationId xmlns:p14="http://schemas.microsoft.com/office/powerpoint/2010/main" val="1043138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58000" cy="9936404"/>
          </a:xfr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34" y="3832778"/>
            <a:ext cx="4510649" cy="2542128"/>
          </a:xfrm>
          <a:prstGeom prst="round2DiagRect">
            <a:avLst>
              <a:gd name="adj1" fmla="val 16667"/>
              <a:gd name="adj2" fmla="val 15378"/>
            </a:avLst>
          </a:prstGeom>
          <a:ln w="88900" cap="sq">
            <a:solidFill>
              <a:srgbClr val="FFFFFF"/>
            </a:solidFill>
            <a:miter lim="800000"/>
          </a:ln>
          <a:effectLst>
            <a:outerShdw blurRad="254000" algn="tl" rotWithShape="0">
              <a:srgbClr val="000000">
                <a:alpha val="43000"/>
              </a:srgbClr>
            </a:outerShdw>
          </a:effectLst>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3159" y="2008912"/>
            <a:ext cx="5092245" cy="2864388"/>
          </a:xfrm>
          <a:prstGeom prst="round2DiagRect">
            <a:avLst>
              <a:gd name="adj1" fmla="val 16667"/>
              <a:gd name="adj2" fmla="val 13827"/>
            </a:avLst>
          </a:prstGeom>
          <a:ln w="88900" cap="sq">
            <a:solidFill>
              <a:srgbClr val="FFFFFF"/>
            </a:solidFill>
            <a:miter lim="800000"/>
          </a:ln>
          <a:effectLst>
            <a:outerShdw blurRad="254000" algn="tl" rotWithShape="0">
              <a:srgbClr val="000000">
                <a:alpha val="43000"/>
              </a:srgbClr>
            </a:outerShdw>
          </a:effectLst>
        </p:spPr>
      </p:pic>
      <p:sp>
        <p:nvSpPr>
          <p:cNvPr id="8" name="テキスト ボックス 7"/>
          <p:cNvSpPr txBox="1"/>
          <p:nvPr/>
        </p:nvSpPr>
        <p:spPr>
          <a:xfrm>
            <a:off x="820343" y="62945"/>
            <a:ext cx="4877843" cy="184665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kumimoji="1" lang="en-US" altLang="ja-JP" sz="4800" dirty="0" smtClean="0">
                <a:solidFill>
                  <a:srgbClr val="FF0000"/>
                </a:solidFill>
                <a:latin typeface="たぬき油性マジック" panose="02000600000000000000" pitchFamily="2" charset="-128"/>
                <a:ea typeface="たぬき油性マジック" panose="02000600000000000000" pitchFamily="2" charset="-128"/>
              </a:rPr>
              <a:t>GGJ2017</a:t>
            </a:r>
            <a:r>
              <a:rPr kumimoji="1" lang="ja-JP" altLang="en-US" sz="4800" dirty="0" smtClean="0">
                <a:solidFill>
                  <a:srgbClr val="FF0000"/>
                </a:solidFill>
                <a:latin typeface="たぬき油性マジック" panose="02000600000000000000" pitchFamily="2" charset="-128"/>
                <a:ea typeface="たぬき油性マジック" panose="02000600000000000000" pitchFamily="2" charset="-128"/>
              </a:rPr>
              <a:t>テーマ</a:t>
            </a:r>
            <a:endParaRPr kumimoji="1" lang="en-US" altLang="ja-JP" sz="4800" dirty="0" smtClean="0">
              <a:solidFill>
                <a:srgbClr val="FF0000"/>
              </a:solidFill>
              <a:latin typeface="たぬき油性マジック" panose="02000600000000000000" pitchFamily="2" charset="-128"/>
              <a:ea typeface="たぬき油性マジック" panose="02000600000000000000" pitchFamily="2" charset="-128"/>
            </a:endParaRPr>
          </a:p>
          <a:p>
            <a:pPr algn="ctr"/>
            <a:r>
              <a:rPr kumimoji="1" lang="en-US" altLang="ja-JP" sz="6600" dirty="0" smtClean="0">
                <a:solidFill>
                  <a:srgbClr val="FF0000"/>
                </a:solidFill>
                <a:latin typeface="たぬき油性マジック" panose="02000600000000000000" pitchFamily="2" charset="-128"/>
                <a:ea typeface="たぬき油性マジック" panose="02000600000000000000" pitchFamily="2" charset="-128"/>
              </a:rPr>
              <a:t>【WAVE】</a:t>
            </a:r>
            <a:endParaRPr kumimoji="1" lang="ja-JP" altLang="en-US" sz="5400" dirty="0">
              <a:solidFill>
                <a:srgbClr val="FFFF00"/>
              </a:solidFill>
              <a:latin typeface="たぬき油性マジック" panose="02000600000000000000" pitchFamily="2" charset="-128"/>
              <a:ea typeface="たぬき油性マジック" panose="02000600000000000000" pitchFamily="2" charset="-128"/>
            </a:endParaRPr>
          </a:p>
        </p:txBody>
      </p:sp>
      <p:sp>
        <p:nvSpPr>
          <p:cNvPr id="9" name="テキスト ボックス 8"/>
          <p:cNvSpPr txBox="1"/>
          <p:nvPr/>
        </p:nvSpPr>
        <p:spPr>
          <a:xfrm rot="200327">
            <a:off x="180908" y="3841987"/>
            <a:ext cx="6845422" cy="954107"/>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たぬき油性マジック" panose="02000600000000000000" pitchFamily="2" charset="-128"/>
                <a:ea typeface="たぬき油性マジック" panose="02000600000000000000" pitchFamily="2" charset="-128"/>
              </a:rPr>
              <a:t>アンプをベストな位置に</a:t>
            </a:r>
            <a:endParaRPr kumimoji="1" lang="en-US" altLang="ja-JP"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たぬき油性マジック" panose="02000600000000000000" pitchFamily="2" charset="-128"/>
              <a:ea typeface="たぬき油性マジック" panose="02000600000000000000" pitchFamily="2" charset="-128"/>
            </a:endParaRPr>
          </a:p>
          <a:p>
            <a:r>
              <a:rPr kumimoji="1" lang="ja-JP" altLang="en-US"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たぬき油性マジック" panose="02000600000000000000" pitchFamily="2" charset="-128"/>
                <a:ea typeface="たぬき油性マジック" panose="02000600000000000000" pitchFamily="2" charset="-128"/>
              </a:rPr>
              <a:t>置いて音楽の波を届けよう</a:t>
            </a:r>
            <a:endParaRPr kumimoji="1" lang="ja-JP" alt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たぬき油性マジック" panose="02000600000000000000" pitchFamily="2" charset="-128"/>
              <a:ea typeface="たぬき油性マジック" panose="02000600000000000000" pitchFamily="2" charset="-128"/>
            </a:endParaRPr>
          </a:p>
        </p:txBody>
      </p:sp>
      <p:sp>
        <p:nvSpPr>
          <p:cNvPr id="11" name="テキスト ボックス 10"/>
          <p:cNvSpPr txBox="1"/>
          <p:nvPr/>
        </p:nvSpPr>
        <p:spPr>
          <a:xfrm>
            <a:off x="412124" y="7371949"/>
            <a:ext cx="6102976"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smtClean="0">
                <a:latin typeface="たぬき油性マジック" panose="02000600000000000000" pitchFamily="2" charset="-128"/>
                <a:ea typeface="たぬき油性マジック" panose="02000600000000000000" pitchFamily="2" charset="-128"/>
              </a:rPr>
              <a:t>周りの知らない人とチームを組んで短い時間で</a:t>
            </a:r>
            <a:r>
              <a:rPr kumimoji="1" lang="en-US" altLang="ja-JP" sz="2000" dirty="0" smtClean="0">
                <a:latin typeface="たぬき油性マジック" panose="02000600000000000000" pitchFamily="2" charset="-128"/>
                <a:ea typeface="たぬき油性マジック" panose="02000600000000000000" pitchFamily="2" charset="-128"/>
              </a:rPr>
              <a:t>1</a:t>
            </a:r>
            <a:r>
              <a:rPr kumimoji="1" lang="ja-JP" altLang="en-US" sz="2000" dirty="0" err="1" smtClean="0">
                <a:latin typeface="たぬき油性マジック" panose="02000600000000000000" pitchFamily="2" charset="-128"/>
                <a:ea typeface="たぬき油性マジック" panose="02000600000000000000" pitchFamily="2" charset="-128"/>
              </a:rPr>
              <a:t>つの</a:t>
            </a:r>
            <a:r>
              <a:rPr kumimoji="1" lang="ja-JP" altLang="en-US" sz="2000" dirty="0" smtClean="0">
                <a:latin typeface="たぬき油性マジック" panose="02000600000000000000" pitchFamily="2" charset="-128"/>
                <a:ea typeface="たぬき油性マジック" panose="02000600000000000000" pitchFamily="2" charset="-128"/>
              </a:rPr>
              <a:t>ゲームを作るイベントで制作しました。</a:t>
            </a:r>
            <a:endParaRPr kumimoji="1" lang="en-US" altLang="ja-JP" sz="2000" dirty="0" smtClean="0">
              <a:latin typeface="たぬき油性マジック" panose="02000600000000000000" pitchFamily="2" charset="-128"/>
              <a:ea typeface="たぬき油性マジック" panose="02000600000000000000" pitchFamily="2" charset="-128"/>
            </a:endParaRPr>
          </a:p>
          <a:p>
            <a:r>
              <a:rPr kumimoji="1" lang="ja-JP" altLang="en-US" sz="2000" dirty="0" smtClean="0">
                <a:solidFill>
                  <a:srgbClr val="FF0000"/>
                </a:solidFill>
                <a:latin typeface="たぬき油性マジック" panose="02000600000000000000" pitchFamily="2" charset="-128"/>
                <a:ea typeface="たぬき油性マジック" panose="02000600000000000000" pitchFamily="2" charset="-128"/>
              </a:rPr>
              <a:t>自分の知らない技術</a:t>
            </a:r>
            <a:r>
              <a:rPr kumimoji="1" lang="ja-JP" altLang="en-US" sz="2000" dirty="0" smtClean="0">
                <a:latin typeface="たぬき油性マジック" panose="02000600000000000000" pitchFamily="2" charset="-128"/>
                <a:ea typeface="たぬき油性マジック" panose="02000600000000000000" pitchFamily="2" charset="-128"/>
              </a:rPr>
              <a:t>や</a:t>
            </a:r>
            <a:r>
              <a:rPr kumimoji="1" lang="ja-JP" altLang="en-US" sz="2000" dirty="0" smtClean="0">
                <a:solidFill>
                  <a:srgbClr val="FF0000"/>
                </a:solidFill>
                <a:latin typeface="たぬき油性マジック" panose="02000600000000000000" pitchFamily="2" charset="-128"/>
                <a:ea typeface="たぬき油性マジック" panose="02000600000000000000" pitchFamily="2" charset="-128"/>
              </a:rPr>
              <a:t>自分の知らないアプリ</a:t>
            </a:r>
            <a:r>
              <a:rPr kumimoji="1" lang="en-US" altLang="ja-JP" sz="2000" dirty="0" smtClean="0">
                <a:solidFill>
                  <a:srgbClr val="FF0000"/>
                </a:solidFill>
                <a:latin typeface="たぬき油性マジック" panose="02000600000000000000" pitchFamily="2" charset="-128"/>
                <a:ea typeface="たぬき油性マジック" panose="02000600000000000000" pitchFamily="2" charset="-128"/>
              </a:rPr>
              <a:t>(Slack</a:t>
            </a:r>
            <a:r>
              <a:rPr kumimoji="1" lang="en-US" altLang="ja-JP" sz="2000" dirty="0" smtClean="0">
                <a:latin typeface="たぬき油性マジック" panose="02000600000000000000" pitchFamily="2" charset="-128"/>
                <a:ea typeface="たぬき油性マジック" panose="02000600000000000000" pitchFamily="2" charset="-128"/>
              </a:rPr>
              <a:t>)</a:t>
            </a:r>
            <a:r>
              <a:rPr kumimoji="1" lang="ja-JP" altLang="en-US" sz="2000" dirty="0" smtClean="0">
                <a:latin typeface="たぬき油性マジック" panose="02000600000000000000" pitchFamily="2" charset="-128"/>
                <a:ea typeface="たぬき油性マジック" panose="02000600000000000000" pitchFamily="2" charset="-128"/>
              </a:rPr>
              <a:t>など教えていただき、</a:t>
            </a:r>
            <a:r>
              <a:rPr kumimoji="1" lang="ja-JP" altLang="en-US" sz="2000" dirty="0" smtClean="0">
                <a:solidFill>
                  <a:srgbClr val="FF0000"/>
                </a:solidFill>
                <a:latin typeface="たぬき油性マジック" panose="02000600000000000000" pitchFamily="2" charset="-128"/>
                <a:ea typeface="たぬき油性マジック" panose="02000600000000000000" pitchFamily="2" charset="-128"/>
              </a:rPr>
              <a:t>貴重な体験</a:t>
            </a:r>
            <a:r>
              <a:rPr kumimoji="1" lang="ja-JP" altLang="en-US" sz="2000" dirty="0" smtClean="0">
                <a:latin typeface="たぬき油性マジック" panose="02000600000000000000" pitchFamily="2" charset="-128"/>
                <a:ea typeface="たぬき油性マジック" panose="02000600000000000000" pitchFamily="2" charset="-128"/>
              </a:rPr>
              <a:t>でした。</a:t>
            </a:r>
            <a:endParaRPr kumimoji="1" lang="en-US" altLang="ja-JP" sz="2000" dirty="0" smtClean="0">
              <a:latin typeface="たぬき油性マジック" panose="02000600000000000000" pitchFamily="2" charset="-128"/>
              <a:ea typeface="たぬき油性マジック" panose="02000600000000000000" pitchFamily="2" charset="-128"/>
            </a:endParaRPr>
          </a:p>
          <a:p>
            <a:r>
              <a:rPr kumimoji="1" lang="ja-JP" altLang="en-US" sz="2000" dirty="0" smtClean="0">
                <a:latin typeface="たぬき油性マジック" panose="02000600000000000000" pitchFamily="2" charset="-128"/>
                <a:ea typeface="たぬき油性マジック" panose="02000600000000000000" pitchFamily="2" charset="-128"/>
              </a:rPr>
              <a:t>自分はサウンドの調整ボタンなど設定分部をいじっていました。</a:t>
            </a:r>
          </a:p>
        </p:txBody>
      </p:sp>
    </p:spTree>
    <p:extLst>
      <p:ext uri="{BB962C8B-B14F-4D97-AF65-F5344CB8AC3E}">
        <p14:creationId xmlns:p14="http://schemas.microsoft.com/office/powerpoint/2010/main" val="1036197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58000" cy="9914850"/>
          </a:xfr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14" y="2785304"/>
            <a:ext cx="6466172" cy="2794465"/>
          </a:xfrm>
          <a:prstGeom prst="round2DiagRect">
            <a:avLst>
              <a:gd name="adj1" fmla="val 16667"/>
              <a:gd name="adj2" fmla="val 19026"/>
            </a:avLst>
          </a:prstGeom>
          <a:ln w="88900" cap="sq">
            <a:solidFill>
              <a:srgbClr val="FFFFFF"/>
            </a:solidFill>
            <a:miter lim="800000"/>
          </a:ln>
          <a:effectLst>
            <a:outerShdw blurRad="254000" algn="tl" rotWithShape="0">
              <a:srgbClr val="000000">
                <a:alpha val="43000"/>
              </a:srgbClr>
            </a:outerShdw>
          </a:effectLst>
        </p:spPr>
      </p:pic>
      <p:sp>
        <p:nvSpPr>
          <p:cNvPr id="6" name="タイトル 1"/>
          <p:cNvSpPr txBox="1">
            <a:spLocks/>
          </p:cNvSpPr>
          <p:nvPr/>
        </p:nvSpPr>
        <p:spPr>
          <a:xfrm>
            <a:off x="539750" y="917460"/>
            <a:ext cx="5778500" cy="950385"/>
          </a:xfrm>
          <a:prstGeom prst="rect">
            <a:avLst/>
          </a:prstGeom>
          <a:ln>
            <a:noFill/>
          </a:ln>
          <a:effectLst>
            <a:outerShdw blurRad="5080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91440" tIns="45720" rIns="91440" bIns="45720" rtlCol="0" anchor="ctr">
            <a:normAutofit fontScale="77500" lnSpcReduction="20000"/>
          </a:bodyPr>
          <a:lstStyle>
            <a:lvl1pPr algn="ctr" defTabSz="342900" rtl="0" eaLnBrk="1" latinLnBrk="0" hangingPunct="1">
              <a:spcBef>
                <a:spcPct val="0"/>
              </a:spcBef>
              <a:buNone/>
              <a:defRPr kumimoji="1" sz="3000" kern="1200" cap="none">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54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たぬき油性マジック" panose="02000600000000000000" pitchFamily="2" charset="-128"/>
                <a:ea typeface="たぬき油性マジック" panose="02000600000000000000" pitchFamily="2" charset="-128"/>
              </a:rPr>
              <a:t>SEGA</a:t>
            </a:r>
            <a:r>
              <a:rPr lang="ja-JP" alt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たぬき油性マジック" panose="02000600000000000000" pitchFamily="2" charset="-128"/>
                <a:ea typeface="たぬき油性マジック" panose="02000600000000000000" pitchFamily="2" charset="-128"/>
              </a:rPr>
              <a:t>ゲームジャム作品</a:t>
            </a:r>
            <a:endParaRPr lang="ja-JP" alt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たぬき油性マジック" panose="02000600000000000000" pitchFamily="2" charset="-128"/>
              <a:ea typeface="たぬき油性マジック" panose="02000600000000000000" pitchFamily="2" charset="-128"/>
            </a:endParaRPr>
          </a:p>
        </p:txBody>
      </p:sp>
      <p:sp>
        <p:nvSpPr>
          <p:cNvPr id="7" name="コンテンツ プレースホルダー 2"/>
          <p:cNvSpPr txBox="1">
            <a:spLocks/>
          </p:cNvSpPr>
          <p:nvPr/>
        </p:nvSpPr>
        <p:spPr>
          <a:xfrm>
            <a:off x="193312" y="6495236"/>
            <a:ext cx="6468774" cy="296562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kumimoji="1"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kumimoji="1" sz="1050" kern="1200" cap="none">
                <a:solidFill>
                  <a:schemeClr val="tx1"/>
                </a:solidFill>
                <a:effectLst/>
                <a:latin typeface="+mn-lt"/>
                <a:ea typeface="+mn-ea"/>
                <a:cs typeface="+mn-cs"/>
              </a:defRPr>
            </a:lvl9pPr>
          </a:lstStyle>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タイトル　</a:t>
            </a:r>
            <a:r>
              <a:rPr lang="ja-JP" altLang="en-US" sz="2000" dirty="0" smtClean="0">
                <a:latin typeface="+mj-lt"/>
                <a:ea typeface="たぬき油性マジック" panose="02000600000000000000" pitchFamily="2" charset="-128"/>
              </a:rPr>
              <a:t>トレジャー！ダイヤモンド</a:t>
            </a:r>
            <a:r>
              <a:rPr lang="en-US" altLang="ja-JP" sz="2000" dirty="0" smtClean="0">
                <a:latin typeface="+mj-lt"/>
                <a:ea typeface="たぬき油性マジック" panose="02000600000000000000" pitchFamily="2" charset="-128"/>
              </a:rPr>
              <a:t>DUO</a:t>
            </a: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制作学年　</a:t>
            </a:r>
            <a:r>
              <a:rPr lang="ja-JP" altLang="en-US" sz="2000" dirty="0">
                <a:latin typeface="+mj-lt"/>
                <a:ea typeface="たぬき油性マジック" panose="02000600000000000000" pitchFamily="2" charset="-128"/>
              </a:rPr>
              <a:t>２</a:t>
            </a:r>
            <a:r>
              <a:rPr lang="ja-JP" altLang="en-US" sz="2000" dirty="0" smtClean="0">
                <a:latin typeface="+mj-lt"/>
                <a:ea typeface="たぬき油性マジック" panose="02000600000000000000" pitchFamily="2" charset="-128"/>
              </a:rPr>
              <a:t>年</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担当職種　</a:t>
            </a:r>
            <a:r>
              <a:rPr lang="ja-JP" altLang="en-US" sz="2000" dirty="0" smtClean="0">
                <a:latin typeface="+mj-lt"/>
                <a:ea typeface="たぬき油性マジック" panose="02000600000000000000" pitchFamily="2" charset="-128"/>
              </a:rPr>
              <a:t>プログラマー</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制作人数 </a:t>
            </a:r>
            <a:r>
              <a:rPr lang="ja-JP" altLang="en-US" sz="2000" dirty="0" smtClean="0">
                <a:latin typeface="+mj-lt"/>
                <a:ea typeface="たぬき油性マジック" panose="02000600000000000000" pitchFamily="2" charset="-128"/>
              </a:rPr>
              <a:t>　</a:t>
            </a:r>
            <a:r>
              <a:rPr lang="ja-JP" altLang="en-US" sz="2000" dirty="0">
                <a:latin typeface="+mj-lt"/>
                <a:ea typeface="たぬき油性マジック" panose="02000600000000000000" pitchFamily="2" charset="-128"/>
              </a:rPr>
              <a:t>１</a:t>
            </a:r>
            <a:r>
              <a:rPr lang="ja-JP" altLang="en-US" sz="2000" dirty="0" smtClean="0">
                <a:latin typeface="+mj-lt"/>
                <a:ea typeface="たぬき油性マジック" panose="02000600000000000000" pitchFamily="2" charset="-128"/>
              </a:rPr>
              <a:t>人</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製作期間</a:t>
            </a:r>
            <a:r>
              <a:rPr lang="ja-JP" altLang="en-US" sz="2000" dirty="0" smtClean="0">
                <a:latin typeface="+mj-lt"/>
                <a:ea typeface="たぬき油性マジック" panose="02000600000000000000" pitchFamily="2" charset="-128"/>
              </a:rPr>
              <a:t>　１月末（２</a:t>
            </a:r>
            <a:r>
              <a:rPr lang="ja-JP" altLang="en-US" sz="2000" dirty="0">
                <a:latin typeface="+mj-lt"/>
                <a:ea typeface="たぬき油性マジック" panose="02000600000000000000" pitchFamily="2" charset="-128"/>
              </a:rPr>
              <a:t>日間</a:t>
            </a:r>
            <a:r>
              <a:rPr lang="ja-JP" altLang="en-US" sz="2000" dirty="0" smtClean="0">
                <a:latin typeface="+mj-lt"/>
                <a:ea typeface="たぬき油性マジック" panose="02000600000000000000" pitchFamily="2" charset="-128"/>
              </a:rPr>
              <a:t>）</a:t>
            </a:r>
            <a:endParaRPr lang="en-US" altLang="ja-JP" sz="2000" dirty="0" smtClean="0">
              <a:latin typeface="+mj-lt"/>
              <a:ea typeface="たぬき油性マジック" panose="02000600000000000000" pitchFamily="2" charset="-128"/>
            </a:endParaRPr>
          </a:p>
          <a:p>
            <a:pPr marL="0" indent="0">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プラットフォーム</a:t>
            </a:r>
            <a:r>
              <a:rPr lang="ja-JP" altLang="en-US" sz="2000" dirty="0" smtClean="0">
                <a:latin typeface="+mj-lt"/>
                <a:ea typeface="たぬき油性マジック" panose="02000600000000000000" pitchFamily="2" charset="-128"/>
              </a:rPr>
              <a:t>　</a:t>
            </a:r>
            <a:r>
              <a:rPr lang="en-US" altLang="ja-JP" sz="2000" dirty="0" smtClean="0">
                <a:latin typeface="+mj-lt"/>
                <a:ea typeface="たぬき油性マジック" panose="02000600000000000000" pitchFamily="2" charset="-128"/>
              </a:rPr>
              <a:t>PC</a:t>
            </a:r>
            <a:r>
              <a:rPr lang="ja-JP" altLang="en-US" sz="2000" dirty="0" smtClean="0">
                <a:latin typeface="+mj-lt"/>
                <a:ea typeface="たぬき油性マジック" panose="02000600000000000000" pitchFamily="2" charset="-128"/>
              </a:rPr>
              <a:t>（</a:t>
            </a:r>
            <a:r>
              <a:rPr lang="en-US" altLang="ja-JP" sz="2000" dirty="0" smtClean="0">
                <a:ea typeface="たぬき油性マジック" panose="02000600000000000000" pitchFamily="2" charset="-128"/>
              </a:rPr>
              <a:t>Unity</a:t>
            </a:r>
            <a:r>
              <a:rPr lang="ja-JP" altLang="en-US" sz="2000" dirty="0" smtClean="0">
                <a:latin typeface="+mj-lt"/>
                <a:ea typeface="たぬき油性マジック" panose="02000600000000000000" pitchFamily="2" charset="-128"/>
              </a:rPr>
              <a:t>）</a:t>
            </a:r>
            <a:endParaRPr lang="en-US" altLang="ja-JP" sz="2000" dirty="0" smtClean="0">
              <a:latin typeface="+mj-lt"/>
              <a:ea typeface="たぬき油性マジック" panose="02000600000000000000" pitchFamily="2" charset="-128"/>
            </a:endParaRPr>
          </a:p>
          <a:p>
            <a:pPr marL="0" indent="0">
              <a:buFont typeface="Arial"/>
              <a:buNone/>
            </a:pPr>
            <a:r>
              <a:rPr lang="en-US" altLang="ja-JP" sz="2000" dirty="0" smtClean="0">
                <a:solidFill>
                  <a:srgbClr val="00B0F0"/>
                </a:solidFill>
                <a:latin typeface="+mj-lt"/>
                <a:ea typeface="たぬき油性マジック" panose="02000600000000000000" pitchFamily="2" charset="-128"/>
              </a:rPr>
              <a:t>‣</a:t>
            </a:r>
            <a:r>
              <a:rPr lang="ja-JP" altLang="en-US" sz="2000" dirty="0" smtClean="0">
                <a:solidFill>
                  <a:srgbClr val="00B0F0"/>
                </a:solidFill>
                <a:latin typeface="+mj-lt"/>
                <a:ea typeface="たぬき油性マジック" panose="02000600000000000000" pitchFamily="2" charset="-128"/>
              </a:rPr>
              <a:t>ジャンル</a:t>
            </a:r>
            <a:r>
              <a:rPr lang="ja-JP" altLang="en-US" dirty="0" smtClean="0">
                <a:latin typeface="+mj-lt"/>
                <a:ea typeface="たぬき油性マジック" panose="02000600000000000000" pitchFamily="2" charset="-128"/>
              </a:rPr>
              <a:t>　タイミングトレジャーゲーム</a:t>
            </a:r>
            <a:endParaRPr lang="en-US" altLang="ja-JP" dirty="0" smtClean="0">
              <a:latin typeface="+mj-lt"/>
              <a:ea typeface="たぬき油性マジック" panose="02000600000000000000" pitchFamily="2" charset="-128"/>
            </a:endParaRPr>
          </a:p>
        </p:txBody>
      </p:sp>
    </p:spTree>
    <p:extLst>
      <p:ext uri="{BB962C8B-B14F-4D97-AF65-F5344CB8AC3E}">
        <p14:creationId xmlns:p14="http://schemas.microsoft.com/office/powerpoint/2010/main" val="25485358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850"/>
            <a:ext cx="6858000" cy="9914850"/>
          </a:xfr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677" y="4479832"/>
            <a:ext cx="5502910" cy="2744656"/>
          </a:xfrm>
          <a:prstGeom prst="round2DiagRect">
            <a:avLst>
              <a:gd name="adj1" fmla="val 16667"/>
              <a:gd name="adj2" fmla="val 17558"/>
            </a:avLst>
          </a:prstGeom>
          <a:ln w="88900" cap="sq">
            <a:solidFill>
              <a:srgbClr val="FFFFFF"/>
            </a:solidFill>
            <a:miter lim="800000"/>
          </a:ln>
          <a:effectLst>
            <a:outerShdw blurRad="254000" algn="tl" rotWithShape="0">
              <a:srgbClr val="000000">
                <a:alpha val="43000"/>
              </a:srgbClr>
            </a:outerShdw>
          </a:effectLst>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0" y="1885412"/>
            <a:ext cx="5502910" cy="2741738"/>
          </a:xfrm>
          <a:prstGeom prst="round2DiagRect">
            <a:avLst>
              <a:gd name="adj1" fmla="val 16667"/>
              <a:gd name="adj2" fmla="val 17231"/>
            </a:avLst>
          </a:prstGeom>
          <a:ln w="88900" cap="sq">
            <a:solidFill>
              <a:srgbClr val="FFFFFF"/>
            </a:solidFill>
            <a:miter lim="800000"/>
          </a:ln>
          <a:effectLst>
            <a:outerShdw blurRad="254000" algn="tl" rotWithShape="0">
              <a:srgbClr val="000000">
                <a:alpha val="43000"/>
              </a:srgbClr>
            </a:outerShdw>
          </a:effectLst>
        </p:spPr>
      </p:pic>
      <p:sp>
        <p:nvSpPr>
          <p:cNvPr id="6" name="テキスト ボックス 5"/>
          <p:cNvSpPr txBox="1"/>
          <p:nvPr/>
        </p:nvSpPr>
        <p:spPr>
          <a:xfrm>
            <a:off x="1414363" y="219431"/>
            <a:ext cx="4285397" cy="144655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kumimoji="1" lang="ja-JP" altLang="en-US" sz="4400" dirty="0" smtClean="0">
                <a:solidFill>
                  <a:srgbClr val="FF0000"/>
                </a:solidFill>
                <a:latin typeface="たぬき油性マジック" panose="02000600000000000000" pitchFamily="2" charset="-128"/>
                <a:ea typeface="たぬき油性マジック" panose="02000600000000000000" pitchFamily="2" charset="-128"/>
              </a:rPr>
              <a:t>二人</a:t>
            </a:r>
            <a:r>
              <a:rPr kumimoji="1" lang="ja-JP" altLang="en-US" sz="3200" dirty="0" smtClean="0">
                <a:solidFill>
                  <a:srgbClr val="FFFF00"/>
                </a:solidFill>
                <a:latin typeface="たぬき油性マジック" panose="02000600000000000000" pitchFamily="2" charset="-128"/>
                <a:ea typeface="たぬき油性マジック" panose="02000600000000000000" pitchFamily="2" charset="-128"/>
              </a:rPr>
              <a:t>で</a:t>
            </a:r>
            <a:r>
              <a:rPr kumimoji="1" lang="ja-JP" altLang="en-US" sz="4400" dirty="0" smtClean="0">
                <a:solidFill>
                  <a:schemeClr val="accent1">
                    <a:lumMod val="75000"/>
                  </a:schemeClr>
                </a:solidFill>
                <a:latin typeface="たぬき油性マジック" panose="02000600000000000000" pitchFamily="2" charset="-128"/>
                <a:ea typeface="たぬき油性マジック" panose="02000600000000000000" pitchFamily="2" charset="-128"/>
              </a:rPr>
              <a:t>協力</a:t>
            </a:r>
            <a:r>
              <a:rPr kumimoji="1" lang="ja-JP" altLang="en-US" sz="3200" dirty="0" smtClean="0">
                <a:solidFill>
                  <a:srgbClr val="FFFF00"/>
                </a:solidFill>
                <a:latin typeface="たぬき油性マジック" panose="02000600000000000000" pitchFamily="2" charset="-128"/>
                <a:ea typeface="たぬき油性マジック" panose="02000600000000000000" pitchFamily="2" charset="-128"/>
              </a:rPr>
              <a:t>して</a:t>
            </a:r>
            <a:endParaRPr kumimoji="1" lang="en-US" altLang="ja-JP" sz="3200" dirty="0" smtClean="0">
              <a:solidFill>
                <a:srgbClr val="FFFF00"/>
              </a:solidFill>
              <a:latin typeface="たぬき油性マジック" panose="02000600000000000000" pitchFamily="2" charset="-128"/>
              <a:ea typeface="たぬき油性マジック" panose="02000600000000000000" pitchFamily="2" charset="-128"/>
            </a:endParaRPr>
          </a:p>
          <a:p>
            <a:pPr algn="ctr"/>
            <a:r>
              <a:rPr kumimoji="1" lang="ja-JP" altLang="en-US" sz="3200" dirty="0" smtClean="0">
                <a:solidFill>
                  <a:srgbClr val="FFFF00"/>
                </a:solidFill>
                <a:latin typeface="たぬき油性マジック" panose="02000600000000000000" pitchFamily="2" charset="-128"/>
                <a:ea typeface="たぬき油性マジック" panose="02000600000000000000" pitchFamily="2" charset="-128"/>
              </a:rPr>
              <a:t>ダイヤを見つけろ</a:t>
            </a:r>
            <a:r>
              <a:rPr kumimoji="1" lang="ja-JP" altLang="en-US" sz="4400" dirty="0" smtClean="0">
                <a:solidFill>
                  <a:srgbClr val="FFFF00"/>
                </a:solidFill>
                <a:latin typeface="たぬき油性マジック" panose="02000600000000000000" pitchFamily="2" charset="-128"/>
                <a:ea typeface="たぬき油性マジック" panose="02000600000000000000" pitchFamily="2" charset="-128"/>
              </a:rPr>
              <a:t>！</a:t>
            </a:r>
            <a:endParaRPr kumimoji="1" lang="ja-JP" altLang="en-US" sz="4400" dirty="0">
              <a:solidFill>
                <a:srgbClr val="FFFF00"/>
              </a:solidFill>
              <a:latin typeface="たぬき油性マジック" panose="02000600000000000000" pitchFamily="2" charset="-128"/>
              <a:ea typeface="たぬき油性マジック" panose="02000600000000000000" pitchFamily="2" charset="-128"/>
            </a:endParaRPr>
          </a:p>
        </p:txBody>
      </p:sp>
      <p:sp>
        <p:nvSpPr>
          <p:cNvPr id="7" name="テキスト ボックス 6"/>
          <p:cNvSpPr txBox="1"/>
          <p:nvPr/>
        </p:nvSpPr>
        <p:spPr>
          <a:xfrm rot="200327">
            <a:off x="361439" y="3901894"/>
            <a:ext cx="5522830"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たぬき油性マジック" panose="02000600000000000000" pitchFamily="2" charset="-128"/>
                <a:ea typeface="たぬき油性マジック" panose="02000600000000000000" pitchFamily="2" charset="-128"/>
              </a:rPr>
              <a:t>息を合わせて掘り進めよう</a:t>
            </a:r>
            <a:endParaRPr kumimoji="1"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たぬき油性マジック" panose="02000600000000000000" pitchFamily="2" charset="-128"/>
              <a:ea typeface="たぬき油性マジック" panose="02000600000000000000" pitchFamily="2" charset="-128"/>
            </a:endParaRPr>
          </a:p>
        </p:txBody>
      </p:sp>
      <p:sp>
        <p:nvSpPr>
          <p:cNvPr id="9" name="テキスト ボックス 8"/>
          <p:cNvSpPr txBox="1"/>
          <p:nvPr/>
        </p:nvSpPr>
        <p:spPr>
          <a:xfrm rot="21420681">
            <a:off x="1226475" y="6563196"/>
            <a:ext cx="5522830"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kumimoji="1"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たぬき油性マジック" panose="02000600000000000000" pitchFamily="2" charset="-128"/>
                <a:ea typeface="たぬき油性マジック" panose="02000600000000000000" pitchFamily="2" charset="-128"/>
              </a:rPr>
              <a:t>ダイヤを見つけたらクリア！</a:t>
            </a:r>
            <a:endParaRPr kumimoji="1"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たぬき油性マジック" panose="02000600000000000000" pitchFamily="2" charset="-128"/>
              <a:ea typeface="たぬき油性マジック" panose="02000600000000000000" pitchFamily="2" charset="-128"/>
            </a:endParaRPr>
          </a:p>
        </p:txBody>
      </p:sp>
      <p:sp>
        <p:nvSpPr>
          <p:cNvPr id="10" name="テキスト ボックス 9"/>
          <p:cNvSpPr txBox="1"/>
          <p:nvPr/>
        </p:nvSpPr>
        <p:spPr>
          <a:xfrm>
            <a:off x="412124" y="7962754"/>
            <a:ext cx="6102976"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000" dirty="0" smtClean="0">
                <a:latin typeface="たぬき油性マジック" panose="02000600000000000000" pitchFamily="2" charset="-128"/>
                <a:ea typeface="たぬき油性マジック" panose="02000600000000000000" pitchFamily="2" charset="-128"/>
              </a:rPr>
              <a:t>SEGA</a:t>
            </a:r>
            <a:r>
              <a:rPr kumimoji="1" lang="ja-JP" altLang="en-US" sz="2000" dirty="0" smtClean="0">
                <a:latin typeface="たぬき油性マジック" panose="02000600000000000000" pitchFamily="2" charset="-128"/>
                <a:ea typeface="たぬき油性マジック" panose="02000600000000000000" pitchFamily="2" charset="-128"/>
              </a:rPr>
              <a:t>の方と一緒に考え、</a:t>
            </a:r>
            <a:r>
              <a:rPr kumimoji="1" lang="ja-JP" altLang="en-US" sz="2000" dirty="0" smtClean="0">
                <a:solidFill>
                  <a:srgbClr val="FF0000"/>
                </a:solidFill>
                <a:latin typeface="たぬき油性マジック" panose="02000600000000000000" pitchFamily="2" charset="-128"/>
                <a:ea typeface="たぬき油性マジック" panose="02000600000000000000" pitchFamily="2" charset="-128"/>
              </a:rPr>
              <a:t>自分たちだけでは出なかった意見</a:t>
            </a:r>
            <a:r>
              <a:rPr kumimoji="1" lang="ja-JP" altLang="en-US" sz="2000" dirty="0" smtClean="0">
                <a:latin typeface="たぬき油性マジック" panose="02000600000000000000" pitchFamily="2" charset="-128"/>
                <a:ea typeface="たぬき油性マジック" panose="02000600000000000000" pitchFamily="2" charset="-128"/>
              </a:rPr>
              <a:t>や、</a:t>
            </a:r>
            <a:r>
              <a:rPr kumimoji="1" lang="ja-JP" altLang="en-US" sz="2000" dirty="0" smtClean="0">
                <a:solidFill>
                  <a:srgbClr val="FF0000"/>
                </a:solidFill>
                <a:latin typeface="たぬき油性マジック" panose="02000600000000000000" pitchFamily="2" charset="-128"/>
                <a:ea typeface="たぬき油性マジック" panose="02000600000000000000" pitchFamily="2" charset="-128"/>
              </a:rPr>
              <a:t>こっちのほうがいいよ！などのアドバイス</a:t>
            </a:r>
            <a:r>
              <a:rPr kumimoji="1" lang="ja-JP" altLang="en-US" sz="2000" dirty="0" smtClean="0">
                <a:latin typeface="たぬき油性マジック" panose="02000600000000000000" pitchFamily="2" charset="-128"/>
                <a:ea typeface="たぬき油性マジック" panose="02000600000000000000" pitchFamily="2" charset="-128"/>
              </a:rPr>
              <a:t>をもらったりしながら作った作品です。自分はゲーム内のモデルの実装や、システムの実装などを作成していました。</a:t>
            </a:r>
            <a:endParaRPr kumimoji="1" lang="en-US" altLang="ja-JP" sz="2000" dirty="0" smtClean="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5635478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視差</Template>
  <TotalTime>1119</TotalTime>
  <Words>635</Words>
  <Application>Microsoft Office PowerPoint</Application>
  <PresentationFormat>A4 210 x 297 mm</PresentationFormat>
  <Paragraphs>115</Paragraphs>
  <Slides>17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vt:i4>
      </vt:variant>
    </vt:vector>
  </HeadingPairs>
  <TitlesOfParts>
    <vt:vector size="23" baseType="lpstr">
      <vt:lpstr>HGP行書体</vt:lpstr>
      <vt:lpstr>HGｺﾞｼｯｸM</vt:lpstr>
      <vt:lpstr>たぬき油性マジック</vt:lpstr>
      <vt:lpstr>Arial</vt:lpstr>
      <vt:lpstr>Corbel</vt:lpstr>
      <vt:lpstr>視差</vt:lpstr>
      <vt:lpstr>ポートフォリオ</vt:lpstr>
      <vt:lpstr>もくじ</vt:lpstr>
      <vt:lpstr>自己紹介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１０時間制作！！</vt:lpstr>
      <vt:lpstr>PowerPoint プレゼンテーション</vt:lpstr>
      <vt:lpstr>PowerPoint プレゼンテーション</vt:lpstr>
      <vt:lpst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ぽーとふぉりお</dc:title>
  <dc:creator>大森直哉</dc:creator>
  <cp:lastModifiedBy>直哉 大森</cp:lastModifiedBy>
  <cp:revision>75</cp:revision>
  <dcterms:created xsi:type="dcterms:W3CDTF">2018-04-05T04:21:13Z</dcterms:created>
  <dcterms:modified xsi:type="dcterms:W3CDTF">2018-04-12T04:33:30Z</dcterms:modified>
</cp:coreProperties>
</file>